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7" r:id="rId1"/>
  </p:sldMasterIdLst>
  <p:notesMasterIdLst>
    <p:notesMasterId r:id="rId2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5"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05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3" d="100"/>
          <a:sy n="63" d="100"/>
        </p:scale>
        <p:origin x="96" y="112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Élőfej hely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hu-HU"/>
          </a:p>
        </p:txBody>
      </p:sp>
      <p:sp>
        <p:nvSpPr>
          <p:cNvPr id="3" name="Dátum hely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4C524E3-DBE7-41D9-AC2C-375EA5F0E620}" type="datetimeFigureOut">
              <a:rPr lang="hu-HU" smtClean="0"/>
              <a:t>2019. 03. 20.</a:t>
            </a:fld>
            <a:endParaRPr lang="hu-HU"/>
          </a:p>
        </p:txBody>
      </p:sp>
      <p:sp>
        <p:nvSpPr>
          <p:cNvPr id="4" name="Diakép hely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hu-HU"/>
          </a:p>
        </p:txBody>
      </p:sp>
      <p:sp>
        <p:nvSpPr>
          <p:cNvPr id="5" name="Jegyzetek hely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6" name="Élőláb hely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hu-HU"/>
          </a:p>
        </p:txBody>
      </p:sp>
      <p:sp>
        <p:nvSpPr>
          <p:cNvPr id="7" name="Dia számának hely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0D7B0C3-4310-4290-A05D-7AE8AB6C8AFA}" type="slidenum">
              <a:rPr lang="hu-HU" smtClean="0"/>
              <a:t>‹#›</a:t>
            </a:fld>
            <a:endParaRPr lang="hu-HU"/>
          </a:p>
        </p:txBody>
      </p:sp>
    </p:spTree>
    <p:extLst>
      <p:ext uri="{BB962C8B-B14F-4D97-AF65-F5344CB8AC3E}">
        <p14:creationId xmlns:p14="http://schemas.microsoft.com/office/powerpoint/2010/main" val="30088374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4530"/>
            <a:ext cx="9144000" cy="2387600"/>
          </a:xfrm>
        </p:spPr>
        <p:txBody>
          <a:bodyPr anchor="b">
            <a:normAutofit/>
          </a:bodyPr>
          <a:lstStyle>
            <a:lvl1pPr algn="ctr">
              <a:defRPr sz="6000"/>
            </a:lvl1pPr>
          </a:lstStyle>
          <a:p>
            <a:r>
              <a:rPr lang="hu-HU"/>
              <a:t>Mintacím szerkesztése</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400">
                <a:solidFill>
                  <a:schemeClr val="tx1">
                    <a:lumMod val="75000"/>
                    <a:lumOff val="25000"/>
                  </a:schemeClr>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hu-HU"/>
              <a:t>Kattintson ide az alcím mintájának szerkesztéséhez</a:t>
            </a:r>
            <a:endParaRPr lang="en-US" dirty="0"/>
          </a:p>
        </p:txBody>
      </p:sp>
      <p:sp>
        <p:nvSpPr>
          <p:cNvPr id="4" name="Date Placeholder 3"/>
          <p:cNvSpPr>
            <a:spLocks noGrp="1"/>
          </p:cNvSpPr>
          <p:nvPr>
            <p:ph type="dt" sz="half" idx="10"/>
          </p:nvPr>
        </p:nvSpPr>
        <p:spPr/>
        <p:txBody>
          <a:bodyPr/>
          <a:lstStyle/>
          <a:p>
            <a:fld id="{2AF823F3-A8A7-4B39-A32D-B76B0E929A8F}" type="datetimeFigureOut">
              <a:rPr lang="hu-HU" smtClean="0"/>
              <a:t>2019. 03. 20.</a:t>
            </a:fld>
            <a:endParaRPr lang="hu-HU"/>
          </a:p>
        </p:txBody>
      </p:sp>
      <p:sp>
        <p:nvSpPr>
          <p:cNvPr id="5" name="Footer Placeholder 4"/>
          <p:cNvSpPr>
            <a:spLocks noGrp="1"/>
          </p:cNvSpPr>
          <p:nvPr>
            <p:ph type="ftr" sz="quarter" idx="11"/>
          </p:nvPr>
        </p:nvSpPr>
        <p:spPr/>
        <p:txBody>
          <a:bodyPr/>
          <a:lstStyle/>
          <a:p>
            <a:endParaRPr lang="hu-HU"/>
          </a:p>
        </p:txBody>
      </p:sp>
      <p:sp>
        <p:nvSpPr>
          <p:cNvPr id="6" name="Slide Number Placeholder 5"/>
          <p:cNvSpPr>
            <a:spLocks noGrp="1"/>
          </p:cNvSpPr>
          <p:nvPr>
            <p:ph type="sldNum" sz="quarter" idx="12"/>
          </p:nvPr>
        </p:nvSpPr>
        <p:spPr/>
        <p:txBody>
          <a:bodyPr/>
          <a:lstStyle/>
          <a:p>
            <a:fld id="{FDBC6D65-609B-4461-9FC0-BB5F754D2E7B}" type="slidenum">
              <a:rPr lang="hu-HU" smtClean="0"/>
              <a:t>‹#›</a:t>
            </a:fld>
            <a:endParaRPr lang="hu-HU"/>
          </a:p>
        </p:txBody>
      </p:sp>
    </p:spTree>
    <p:extLst>
      <p:ext uri="{BB962C8B-B14F-4D97-AF65-F5344CB8AC3E}">
        <p14:creationId xmlns:p14="http://schemas.microsoft.com/office/powerpoint/2010/main" val="4954203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a:t>Mintacím szerkesztése</a:t>
            </a:r>
            <a:endParaRPr lang="en-US"/>
          </a:p>
        </p:txBody>
      </p:sp>
      <p:sp>
        <p:nvSpPr>
          <p:cNvPr id="3" name="Vertical Text Placeholder 2"/>
          <p:cNvSpPr>
            <a:spLocks noGrp="1"/>
          </p:cNvSpPr>
          <p:nvPr>
            <p:ph type="body" orient="vert" idx="1"/>
          </p:nvPr>
        </p:nvSpPr>
        <p:spPr/>
        <p:txBody>
          <a:bodyPr vert="eaVert"/>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4" name="Date Placeholder 3"/>
          <p:cNvSpPr>
            <a:spLocks noGrp="1"/>
          </p:cNvSpPr>
          <p:nvPr>
            <p:ph type="dt" sz="half" idx="10"/>
          </p:nvPr>
        </p:nvSpPr>
        <p:spPr/>
        <p:txBody>
          <a:bodyPr/>
          <a:lstStyle/>
          <a:p>
            <a:fld id="{2AF823F3-A8A7-4B39-A32D-B76B0E929A8F}" type="datetimeFigureOut">
              <a:rPr lang="hu-HU" smtClean="0"/>
              <a:t>2019. 03. 20.</a:t>
            </a:fld>
            <a:endParaRPr lang="hu-HU"/>
          </a:p>
        </p:txBody>
      </p:sp>
      <p:sp>
        <p:nvSpPr>
          <p:cNvPr id="5" name="Footer Placeholder 4"/>
          <p:cNvSpPr>
            <a:spLocks noGrp="1"/>
          </p:cNvSpPr>
          <p:nvPr>
            <p:ph type="ftr" sz="quarter" idx="11"/>
          </p:nvPr>
        </p:nvSpPr>
        <p:spPr/>
        <p:txBody>
          <a:bodyPr/>
          <a:lstStyle/>
          <a:p>
            <a:endParaRPr lang="hu-HU"/>
          </a:p>
        </p:txBody>
      </p:sp>
      <p:sp>
        <p:nvSpPr>
          <p:cNvPr id="6" name="Slide Number Placeholder 5"/>
          <p:cNvSpPr>
            <a:spLocks noGrp="1"/>
          </p:cNvSpPr>
          <p:nvPr>
            <p:ph type="sldNum" sz="quarter" idx="12"/>
          </p:nvPr>
        </p:nvSpPr>
        <p:spPr/>
        <p:txBody>
          <a:bodyPr/>
          <a:lstStyle/>
          <a:p>
            <a:fld id="{FDBC6D65-609B-4461-9FC0-BB5F754D2E7B}" type="slidenum">
              <a:rPr lang="hu-HU" smtClean="0"/>
              <a:t>‹#›</a:t>
            </a:fld>
            <a:endParaRPr lang="hu-HU"/>
          </a:p>
        </p:txBody>
      </p:sp>
    </p:spTree>
    <p:extLst>
      <p:ext uri="{BB962C8B-B14F-4D97-AF65-F5344CB8AC3E}">
        <p14:creationId xmlns:p14="http://schemas.microsoft.com/office/powerpoint/2010/main" val="36444354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0362"/>
            <a:ext cx="2628900" cy="5811838"/>
          </a:xfrm>
        </p:spPr>
        <p:txBody>
          <a:bodyPr vert="eaVert"/>
          <a:lstStyle/>
          <a:p>
            <a:r>
              <a:rPr lang="hu-HU"/>
              <a:t>Mintacím szerkesztése</a:t>
            </a:r>
            <a:endParaRPr lang="en-US"/>
          </a:p>
        </p:txBody>
      </p:sp>
      <p:sp>
        <p:nvSpPr>
          <p:cNvPr id="3" name="Vertical Text Placeholder 2"/>
          <p:cNvSpPr>
            <a:spLocks noGrp="1"/>
          </p:cNvSpPr>
          <p:nvPr>
            <p:ph type="body" orient="vert" idx="1"/>
          </p:nvPr>
        </p:nvSpPr>
        <p:spPr>
          <a:xfrm>
            <a:off x="838200" y="360362"/>
            <a:ext cx="7734300" cy="5811837"/>
          </a:xfrm>
        </p:spPr>
        <p:txBody>
          <a:bodyPr vert="eaVert"/>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a:p>
        </p:txBody>
      </p:sp>
      <p:sp>
        <p:nvSpPr>
          <p:cNvPr id="4" name="Date Placeholder 3"/>
          <p:cNvSpPr>
            <a:spLocks noGrp="1"/>
          </p:cNvSpPr>
          <p:nvPr>
            <p:ph type="dt" sz="half" idx="10"/>
          </p:nvPr>
        </p:nvSpPr>
        <p:spPr/>
        <p:txBody>
          <a:bodyPr/>
          <a:lstStyle/>
          <a:p>
            <a:fld id="{2AF823F3-A8A7-4B39-A32D-B76B0E929A8F}" type="datetimeFigureOut">
              <a:rPr lang="hu-HU" smtClean="0"/>
              <a:t>2019. 03. 20.</a:t>
            </a:fld>
            <a:endParaRPr lang="hu-HU"/>
          </a:p>
        </p:txBody>
      </p:sp>
      <p:sp>
        <p:nvSpPr>
          <p:cNvPr id="5" name="Footer Placeholder 4"/>
          <p:cNvSpPr>
            <a:spLocks noGrp="1"/>
          </p:cNvSpPr>
          <p:nvPr>
            <p:ph type="ftr" sz="quarter" idx="11"/>
          </p:nvPr>
        </p:nvSpPr>
        <p:spPr/>
        <p:txBody>
          <a:bodyPr/>
          <a:lstStyle/>
          <a:p>
            <a:endParaRPr lang="hu-HU"/>
          </a:p>
        </p:txBody>
      </p:sp>
      <p:sp>
        <p:nvSpPr>
          <p:cNvPr id="6" name="Slide Number Placeholder 5"/>
          <p:cNvSpPr>
            <a:spLocks noGrp="1"/>
          </p:cNvSpPr>
          <p:nvPr>
            <p:ph type="sldNum" sz="quarter" idx="12"/>
          </p:nvPr>
        </p:nvSpPr>
        <p:spPr/>
        <p:txBody>
          <a:bodyPr/>
          <a:lstStyle/>
          <a:p>
            <a:fld id="{FDBC6D65-609B-4461-9FC0-BB5F754D2E7B}" type="slidenum">
              <a:rPr lang="hu-HU" smtClean="0"/>
              <a:t>‹#›</a:t>
            </a:fld>
            <a:endParaRPr lang="hu-HU"/>
          </a:p>
        </p:txBody>
      </p:sp>
    </p:spTree>
    <p:extLst>
      <p:ext uri="{BB962C8B-B14F-4D97-AF65-F5344CB8AC3E}">
        <p14:creationId xmlns:p14="http://schemas.microsoft.com/office/powerpoint/2010/main" val="16030560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a:t>Mintacím szerkesztése</a:t>
            </a:r>
            <a:endParaRPr lang="en-US" dirty="0"/>
          </a:p>
        </p:txBody>
      </p:sp>
      <p:sp>
        <p:nvSpPr>
          <p:cNvPr id="3" name="Content Placeholder 2"/>
          <p:cNvSpPr>
            <a:spLocks noGrp="1"/>
          </p:cNvSpPr>
          <p:nvPr>
            <p:ph idx="1"/>
          </p:nvPr>
        </p:nvSpPr>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4" name="Date Placeholder 3"/>
          <p:cNvSpPr>
            <a:spLocks noGrp="1"/>
          </p:cNvSpPr>
          <p:nvPr>
            <p:ph type="dt" sz="half" idx="10"/>
          </p:nvPr>
        </p:nvSpPr>
        <p:spPr/>
        <p:txBody>
          <a:bodyPr/>
          <a:lstStyle/>
          <a:p>
            <a:fld id="{2AF823F3-A8A7-4B39-A32D-B76B0E929A8F}" type="datetimeFigureOut">
              <a:rPr lang="hu-HU" smtClean="0"/>
              <a:t>2019. 03. 20.</a:t>
            </a:fld>
            <a:endParaRPr lang="hu-HU"/>
          </a:p>
        </p:txBody>
      </p:sp>
      <p:sp>
        <p:nvSpPr>
          <p:cNvPr id="5" name="Footer Placeholder 4"/>
          <p:cNvSpPr>
            <a:spLocks noGrp="1"/>
          </p:cNvSpPr>
          <p:nvPr>
            <p:ph type="ftr" sz="quarter" idx="11"/>
          </p:nvPr>
        </p:nvSpPr>
        <p:spPr/>
        <p:txBody>
          <a:bodyPr/>
          <a:lstStyle/>
          <a:p>
            <a:endParaRPr lang="hu-HU"/>
          </a:p>
        </p:txBody>
      </p:sp>
      <p:sp>
        <p:nvSpPr>
          <p:cNvPr id="6" name="Slide Number Placeholder 5"/>
          <p:cNvSpPr>
            <a:spLocks noGrp="1"/>
          </p:cNvSpPr>
          <p:nvPr>
            <p:ph type="sldNum" sz="quarter" idx="12"/>
          </p:nvPr>
        </p:nvSpPr>
        <p:spPr/>
        <p:txBody>
          <a:bodyPr/>
          <a:lstStyle/>
          <a:p>
            <a:fld id="{FDBC6D65-609B-4461-9FC0-BB5F754D2E7B}" type="slidenum">
              <a:rPr lang="hu-HU" smtClean="0"/>
              <a:t>‹#›</a:t>
            </a:fld>
            <a:endParaRPr lang="hu-HU"/>
          </a:p>
        </p:txBody>
      </p:sp>
    </p:spTree>
    <p:extLst>
      <p:ext uri="{BB962C8B-B14F-4D97-AF65-F5344CB8AC3E}">
        <p14:creationId xmlns:p14="http://schemas.microsoft.com/office/powerpoint/2010/main" val="13839378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Title 1"/>
          <p:cNvSpPr>
            <a:spLocks noGrp="1"/>
          </p:cNvSpPr>
          <p:nvPr>
            <p:ph type="title"/>
          </p:nvPr>
        </p:nvSpPr>
        <p:spPr>
          <a:xfrm>
            <a:off x="831850" y="1712423"/>
            <a:ext cx="10515600" cy="2851208"/>
          </a:xfrm>
        </p:spPr>
        <p:txBody>
          <a:bodyPr anchor="b">
            <a:normAutofit/>
          </a:bodyPr>
          <a:lstStyle>
            <a:lvl1pPr>
              <a:defRPr sz="6000" b="0"/>
            </a:lvl1pPr>
          </a:lstStyle>
          <a:p>
            <a:r>
              <a:rPr lang="hu-HU"/>
              <a:t>Mintacím szerkesztése</a:t>
            </a:r>
            <a:endParaRPr lang="en-US" dirty="0"/>
          </a:p>
        </p:txBody>
      </p:sp>
      <p:sp>
        <p:nvSpPr>
          <p:cNvPr id="3" name="Text Placeholder 2"/>
          <p:cNvSpPr>
            <a:spLocks noGrp="1"/>
          </p:cNvSpPr>
          <p:nvPr>
            <p:ph type="body" idx="1"/>
          </p:nvPr>
        </p:nvSpPr>
        <p:spPr>
          <a:xfrm>
            <a:off x="831850" y="4552633"/>
            <a:ext cx="10515600" cy="1500187"/>
          </a:xfrm>
        </p:spPr>
        <p:txBody>
          <a:bodyPr anchor="t">
            <a:normAutofit/>
          </a:bodyPr>
          <a:lstStyle>
            <a:lvl1pPr marL="0" indent="0">
              <a:buNone/>
              <a:defRPr sz="24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a:t>Mintaszöveg szerkesztése</a:t>
            </a:r>
          </a:p>
        </p:txBody>
      </p:sp>
      <p:sp>
        <p:nvSpPr>
          <p:cNvPr id="4" name="Date Placeholder 3"/>
          <p:cNvSpPr>
            <a:spLocks noGrp="1"/>
          </p:cNvSpPr>
          <p:nvPr>
            <p:ph type="dt" sz="half" idx="10"/>
          </p:nvPr>
        </p:nvSpPr>
        <p:spPr/>
        <p:txBody>
          <a:bodyPr/>
          <a:lstStyle/>
          <a:p>
            <a:fld id="{2AF823F3-A8A7-4B39-A32D-B76B0E929A8F}" type="datetimeFigureOut">
              <a:rPr lang="hu-HU" smtClean="0"/>
              <a:t>2019. 03. 20.</a:t>
            </a:fld>
            <a:endParaRPr lang="hu-HU"/>
          </a:p>
        </p:txBody>
      </p:sp>
      <p:sp>
        <p:nvSpPr>
          <p:cNvPr id="5" name="Footer Placeholder 4"/>
          <p:cNvSpPr>
            <a:spLocks noGrp="1"/>
          </p:cNvSpPr>
          <p:nvPr>
            <p:ph type="ftr" sz="quarter" idx="11"/>
          </p:nvPr>
        </p:nvSpPr>
        <p:spPr/>
        <p:txBody>
          <a:bodyPr/>
          <a:lstStyle/>
          <a:p>
            <a:endParaRPr lang="hu-HU"/>
          </a:p>
        </p:txBody>
      </p:sp>
      <p:sp>
        <p:nvSpPr>
          <p:cNvPr id="6" name="Slide Number Placeholder 5"/>
          <p:cNvSpPr>
            <a:spLocks noGrp="1"/>
          </p:cNvSpPr>
          <p:nvPr>
            <p:ph type="sldNum" sz="quarter" idx="12"/>
          </p:nvPr>
        </p:nvSpPr>
        <p:spPr/>
        <p:txBody>
          <a:bodyPr/>
          <a:lstStyle/>
          <a:p>
            <a:fld id="{FDBC6D65-609B-4461-9FC0-BB5F754D2E7B}" type="slidenum">
              <a:rPr lang="hu-HU" smtClean="0"/>
              <a:t>‹#›</a:t>
            </a:fld>
            <a:endParaRPr lang="hu-HU"/>
          </a:p>
        </p:txBody>
      </p:sp>
    </p:spTree>
    <p:extLst>
      <p:ext uri="{BB962C8B-B14F-4D97-AF65-F5344CB8AC3E}">
        <p14:creationId xmlns:p14="http://schemas.microsoft.com/office/powerpoint/2010/main" val="16074960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a:t>Mintacím szerkesztése</a:t>
            </a:r>
            <a:endParaRPr lang="en-US" dirty="0"/>
          </a:p>
        </p:txBody>
      </p:sp>
      <p:sp>
        <p:nvSpPr>
          <p:cNvPr id="3" name="Content Placeholder 2"/>
          <p:cNvSpPr>
            <a:spLocks noGrp="1"/>
          </p:cNvSpPr>
          <p:nvPr>
            <p:ph sz="half" idx="1"/>
          </p:nvPr>
        </p:nvSpPr>
        <p:spPr>
          <a:xfrm>
            <a:off x="845127" y="1828800"/>
            <a:ext cx="5181600" cy="4351337"/>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4" name="Content Placeholder 3"/>
          <p:cNvSpPr>
            <a:spLocks noGrp="1"/>
          </p:cNvSpPr>
          <p:nvPr>
            <p:ph sz="half" idx="2"/>
          </p:nvPr>
        </p:nvSpPr>
        <p:spPr>
          <a:xfrm>
            <a:off x="6172200" y="1828800"/>
            <a:ext cx="5181600" cy="4351337"/>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5" name="Date Placeholder 4"/>
          <p:cNvSpPr>
            <a:spLocks noGrp="1"/>
          </p:cNvSpPr>
          <p:nvPr>
            <p:ph type="dt" sz="half" idx="10"/>
          </p:nvPr>
        </p:nvSpPr>
        <p:spPr/>
        <p:txBody>
          <a:bodyPr/>
          <a:lstStyle/>
          <a:p>
            <a:fld id="{2AF823F3-A8A7-4B39-A32D-B76B0E929A8F}" type="datetimeFigureOut">
              <a:rPr lang="hu-HU" smtClean="0"/>
              <a:t>2019. 03. 20.</a:t>
            </a:fld>
            <a:endParaRPr lang="hu-HU"/>
          </a:p>
        </p:txBody>
      </p:sp>
      <p:sp>
        <p:nvSpPr>
          <p:cNvPr id="6" name="Footer Placeholder 5"/>
          <p:cNvSpPr>
            <a:spLocks noGrp="1"/>
          </p:cNvSpPr>
          <p:nvPr>
            <p:ph type="ftr" sz="quarter" idx="11"/>
          </p:nvPr>
        </p:nvSpPr>
        <p:spPr/>
        <p:txBody>
          <a:bodyPr/>
          <a:lstStyle/>
          <a:p>
            <a:endParaRPr lang="hu-HU"/>
          </a:p>
        </p:txBody>
      </p:sp>
      <p:sp>
        <p:nvSpPr>
          <p:cNvPr id="7" name="Slide Number Placeholder 6"/>
          <p:cNvSpPr>
            <a:spLocks noGrp="1"/>
          </p:cNvSpPr>
          <p:nvPr>
            <p:ph type="sldNum" sz="quarter" idx="12"/>
          </p:nvPr>
        </p:nvSpPr>
        <p:spPr/>
        <p:txBody>
          <a:bodyPr/>
          <a:lstStyle/>
          <a:p>
            <a:fld id="{FDBC6D65-609B-4461-9FC0-BB5F754D2E7B}" type="slidenum">
              <a:rPr lang="hu-HU" smtClean="0"/>
              <a:t>‹#›</a:t>
            </a:fld>
            <a:endParaRPr lang="hu-HU"/>
          </a:p>
        </p:txBody>
      </p:sp>
    </p:spTree>
    <p:extLst>
      <p:ext uri="{BB962C8B-B14F-4D97-AF65-F5344CB8AC3E}">
        <p14:creationId xmlns:p14="http://schemas.microsoft.com/office/powerpoint/2010/main" val="40588721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Összehasonlítás">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45127" y="1681850"/>
            <a:ext cx="5156200" cy="825699"/>
          </a:xfrm>
        </p:spPr>
        <p:txBody>
          <a:bodyPr anchor="b">
            <a:normAutofit/>
          </a:bodyP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4" name="Content Placeholder 3"/>
          <p:cNvSpPr>
            <a:spLocks noGrp="1"/>
          </p:cNvSpPr>
          <p:nvPr>
            <p:ph sz="half" idx="2"/>
          </p:nvPr>
        </p:nvSpPr>
        <p:spPr>
          <a:xfrm>
            <a:off x="845127" y="2507550"/>
            <a:ext cx="5156200" cy="3680525"/>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5" name="Text Placeholder 4"/>
          <p:cNvSpPr>
            <a:spLocks noGrp="1"/>
          </p:cNvSpPr>
          <p:nvPr>
            <p:ph type="body" sz="quarter" idx="3"/>
          </p:nvPr>
        </p:nvSpPr>
        <p:spPr>
          <a:xfrm>
            <a:off x="6172200" y="1681851"/>
            <a:ext cx="5181601" cy="825698"/>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6" name="Content Placeholder 5"/>
          <p:cNvSpPr>
            <a:spLocks noGrp="1"/>
          </p:cNvSpPr>
          <p:nvPr>
            <p:ph sz="quarter" idx="4"/>
          </p:nvPr>
        </p:nvSpPr>
        <p:spPr>
          <a:xfrm>
            <a:off x="6172200" y="2507550"/>
            <a:ext cx="5181601" cy="3680525"/>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a:p>
        </p:txBody>
      </p:sp>
      <p:sp>
        <p:nvSpPr>
          <p:cNvPr id="7" name="Date Placeholder 6"/>
          <p:cNvSpPr>
            <a:spLocks noGrp="1"/>
          </p:cNvSpPr>
          <p:nvPr>
            <p:ph type="dt" sz="half" idx="10"/>
          </p:nvPr>
        </p:nvSpPr>
        <p:spPr/>
        <p:txBody>
          <a:bodyPr/>
          <a:lstStyle/>
          <a:p>
            <a:fld id="{2AF823F3-A8A7-4B39-A32D-B76B0E929A8F}" type="datetimeFigureOut">
              <a:rPr lang="hu-HU" smtClean="0"/>
              <a:t>2019. 03. 20.</a:t>
            </a:fld>
            <a:endParaRPr lang="hu-HU"/>
          </a:p>
        </p:txBody>
      </p:sp>
      <p:sp>
        <p:nvSpPr>
          <p:cNvPr id="8" name="Footer Placeholder 7"/>
          <p:cNvSpPr>
            <a:spLocks noGrp="1"/>
          </p:cNvSpPr>
          <p:nvPr>
            <p:ph type="ftr" sz="quarter" idx="11"/>
          </p:nvPr>
        </p:nvSpPr>
        <p:spPr/>
        <p:txBody>
          <a:bodyPr/>
          <a:lstStyle/>
          <a:p>
            <a:endParaRPr lang="hu-HU"/>
          </a:p>
        </p:txBody>
      </p:sp>
      <p:sp>
        <p:nvSpPr>
          <p:cNvPr id="9" name="Slide Number Placeholder 8"/>
          <p:cNvSpPr>
            <a:spLocks noGrp="1"/>
          </p:cNvSpPr>
          <p:nvPr>
            <p:ph type="sldNum" sz="quarter" idx="12"/>
          </p:nvPr>
        </p:nvSpPr>
        <p:spPr/>
        <p:txBody>
          <a:bodyPr/>
          <a:lstStyle/>
          <a:p>
            <a:fld id="{FDBC6D65-609B-4461-9FC0-BB5F754D2E7B}" type="slidenum">
              <a:rPr lang="hu-HU" smtClean="0"/>
              <a:t>‹#›</a:t>
            </a:fld>
            <a:endParaRPr lang="hu-HU"/>
          </a:p>
        </p:txBody>
      </p:sp>
      <p:sp>
        <p:nvSpPr>
          <p:cNvPr id="10" name="Title 9"/>
          <p:cNvSpPr>
            <a:spLocks noGrp="1"/>
          </p:cNvSpPr>
          <p:nvPr>
            <p:ph type="title"/>
          </p:nvPr>
        </p:nvSpPr>
        <p:spPr/>
        <p:txBody>
          <a:bodyPr/>
          <a:lstStyle/>
          <a:p>
            <a:r>
              <a:rPr lang="hu-HU"/>
              <a:t>Mintacím szerkesztése</a:t>
            </a:r>
            <a:endParaRPr lang="en-US" dirty="0"/>
          </a:p>
        </p:txBody>
      </p:sp>
    </p:spTree>
    <p:extLst>
      <p:ext uri="{BB962C8B-B14F-4D97-AF65-F5344CB8AC3E}">
        <p14:creationId xmlns:p14="http://schemas.microsoft.com/office/powerpoint/2010/main" val="13603592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sak cím">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2AF823F3-A8A7-4B39-A32D-B76B0E929A8F}" type="datetimeFigureOut">
              <a:rPr lang="hu-HU" smtClean="0"/>
              <a:t>2019. 03. 20.</a:t>
            </a:fld>
            <a:endParaRPr lang="hu-HU"/>
          </a:p>
        </p:txBody>
      </p:sp>
      <p:sp>
        <p:nvSpPr>
          <p:cNvPr id="4" name="Footer Placeholder 3"/>
          <p:cNvSpPr>
            <a:spLocks noGrp="1"/>
          </p:cNvSpPr>
          <p:nvPr>
            <p:ph type="ftr" sz="quarter" idx="11"/>
          </p:nvPr>
        </p:nvSpPr>
        <p:spPr/>
        <p:txBody>
          <a:bodyPr/>
          <a:lstStyle/>
          <a:p>
            <a:endParaRPr lang="hu-HU"/>
          </a:p>
        </p:txBody>
      </p:sp>
      <p:sp>
        <p:nvSpPr>
          <p:cNvPr id="5" name="Slide Number Placeholder 4"/>
          <p:cNvSpPr>
            <a:spLocks noGrp="1"/>
          </p:cNvSpPr>
          <p:nvPr>
            <p:ph type="sldNum" sz="quarter" idx="12"/>
          </p:nvPr>
        </p:nvSpPr>
        <p:spPr/>
        <p:txBody>
          <a:bodyPr/>
          <a:lstStyle/>
          <a:p>
            <a:fld id="{FDBC6D65-609B-4461-9FC0-BB5F754D2E7B}" type="slidenum">
              <a:rPr lang="hu-HU" smtClean="0"/>
              <a:t>‹#›</a:t>
            </a:fld>
            <a:endParaRPr lang="hu-HU"/>
          </a:p>
        </p:txBody>
      </p:sp>
      <p:sp>
        <p:nvSpPr>
          <p:cNvPr id="6" name="Title 5"/>
          <p:cNvSpPr>
            <a:spLocks noGrp="1"/>
          </p:cNvSpPr>
          <p:nvPr>
            <p:ph type="title"/>
          </p:nvPr>
        </p:nvSpPr>
        <p:spPr/>
        <p:txBody>
          <a:bodyPr/>
          <a:lstStyle/>
          <a:p>
            <a:r>
              <a:rPr lang="hu-HU"/>
              <a:t>Mintacím szerkesztése</a:t>
            </a:r>
            <a:endParaRPr lang="en-US"/>
          </a:p>
        </p:txBody>
      </p:sp>
    </p:spTree>
    <p:extLst>
      <p:ext uri="{BB962C8B-B14F-4D97-AF65-F5344CB8AC3E}">
        <p14:creationId xmlns:p14="http://schemas.microsoft.com/office/powerpoint/2010/main" val="21120176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F823F3-A8A7-4B39-A32D-B76B0E929A8F}" type="datetimeFigureOut">
              <a:rPr lang="hu-HU" smtClean="0"/>
              <a:t>2019. 03. 20.</a:t>
            </a:fld>
            <a:endParaRPr lang="hu-HU"/>
          </a:p>
        </p:txBody>
      </p:sp>
      <p:sp>
        <p:nvSpPr>
          <p:cNvPr id="3" name="Footer Placeholder 2"/>
          <p:cNvSpPr>
            <a:spLocks noGrp="1"/>
          </p:cNvSpPr>
          <p:nvPr>
            <p:ph type="ftr" sz="quarter" idx="11"/>
          </p:nvPr>
        </p:nvSpPr>
        <p:spPr/>
        <p:txBody>
          <a:bodyPr/>
          <a:lstStyle/>
          <a:p>
            <a:endParaRPr lang="hu-HU"/>
          </a:p>
        </p:txBody>
      </p:sp>
      <p:sp>
        <p:nvSpPr>
          <p:cNvPr id="4" name="Slide Number Placeholder 3"/>
          <p:cNvSpPr>
            <a:spLocks noGrp="1"/>
          </p:cNvSpPr>
          <p:nvPr>
            <p:ph type="sldNum" sz="quarter" idx="12"/>
          </p:nvPr>
        </p:nvSpPr>
        <p:spPr/>
        <p:txBody>
          <a:bodyPr/>
          <a:lstStyle/>
          <a:p>
            <a:fld id="{FDBC6D65-609B-4461-9FC0-BB5F754D2E7B}" type="slidenum">
              <a:rPr lang="hu-HU" smtClean="0"/>
              <a:t>‹#›</a:t>
            </a:fld>
            <a:endParaRPr lang="hu-HU"/>
          </a:p>
        </p:txBody>
      </p:sp>
    </p:spTree>
    <p:extLst>
      <p:ext uri="{BB962C8B-B14F-4D97-AF65-F5344CB8AC3E}">
        <p14:creationId xmlns:p14="http://schemas.microsoft.com/office/powerpoint/2010/main" val="4261432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197"/>
          </a:xfrm>
        </p:spPr>
        <p:txBody>
          <a:bodyPr anchor="b">
            <a:normAutofit/>
          </a:bodyPr>
          <a:lstStyle>
            <a:lvl1pPr>
              <a:defRPr sz="3200" b="0"/>
            </a:lvl1pPr>
          </a:lstStyle>
          <a:p>
            <a:r>
              <a:rPr lang="hu-HU"/>
              <a:t>Mintacím szerkesztése</a:t>
            </a:r>
            <a:endParaRPr lang="en-US" dirty="0"/>
          </a:p>
        </p:txBody>
      </p:sp>
      <p:sp>
        <p:nvSpPr>
          <p:cNvPr id="3" name="Content Placeholder 2"/>
          <p:cNvSpPr>
            <a:spLocks noGrp="1"/>
          </p:cNvSpPr>
          <p:nvPr>
            <p:ph idx="1"/>
          </p:nvPr>
        </p:nvSpPr>
        <p:spPr>
          <a:xfrm>
            <a:off x="5181600" y="990600"/>
            <a:ext cx="6172200" cy="4876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4" name="Text Placeholder 3"/>
          <p:cNvSpPr>
            <a:spLocks noGrp="1"/>
          </p:cNvSpPr>
          <p:nvPr>
            <p:ph type="body" sz="half" idx="2"/>
          </p:nvPr>
        </p:nvSpPr>
        <p:spPr>
          <a:xfrm>
            <a:off x="841248" y="2057399"/>
            <a:ext cx="3931920" cy="3810001"/>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a:t>Mintaszöveg szerkesztése</a:t>
            </a:r>
          </a:p>
        </p:txBody>
      </p:sp>
      <p:sp>
        <p:nvSpPr>
          <p:cNvPr id="5" name="Date Placeholder 4"/>
          <p:cNvSpPr>
            <a:spLocks noGrp="1"/>
          </p:cNvSpPr>
          <p:nvPr>
            <p:ph type="dt" sz="half" idx="10"/>
          </p:nvPr>
        </p:nvSpPr>
        <p:spPr/>
        <p:txBody>
          <a:bodyPr/>
          <a:lstStyle/>
          <a:p>
            <a:fld id="{2AF823F3-A8A7-4B39-A32D-B76B0E929A8F}" type="datetimeFigureOut">
              <a:rPr lang="hu-HU" smtClean="0"/>
              <a:t>2019. 03. 20.</a:t>
            </a:fld>
            <a:endParaRPr lang="hu-HU"/>
          </a:p>
        </p:txBody>
      </p:sp>
      <p:sp>
        <p:nvSpPr>
          <p:cNvPr id="6" name="Footer Placeholder 5"/>
          <p:cNvSpPr>
            <a:spLocks noGrp="1"/>
          </p:cNvSpPr>
          <p:nvPr>
            <p:ph type="ftr" sz="quarter" idx="11"/>
          </p:nvPr>
        </p:nvSpPr>
        <p:spPr/>
        <p:txBody>
          <a:bodyPr/>
          <a:lstStyle/>
          <a:p>
            <a:endParaRPr lang="hu-HU"/>
          </a:p>
        </p:txBody>
      </p:sp>
      <p:sp>
        <p:nvSpPr>
          <p:cNvPr id="7" name="Slide Number Placeholder 6"/>
          <p:cNvSpPr>
            <a:spLocks noGrp="1"/>
          </p:cNvSpPr>
          <p:nvPr>
            <p:ph type="sldNum" sz="quarter" idx="12"/>
          </p:nvPr>
        </p:nvSpPr>
        <p:spPr/>
        <p:txBody>
          <a:bodyPr/>
          <a:lstStyle/>
          <a:p>
            <a:fld id="{FDBC6D65-609B-4461-9FC0-BB5F754D2E7B}" type="slidenum">
              <a:rPr lang="hu-HU" smtClean="0"/>
              <a:t>‹#›</a:t>
            </a:fld>
            <a:endParaRPr lang="hu-HU"/>
          </a:p>
        </p:txBody>
      </p:sp>
    </p:spTree>
    <p:extLst>
      <p:ext uri="{BB962C8B-B14F-4D97-AF65-F5344CB8AC3E}">
        <p14:creationId xmlns:p14="http://schemas.microsoft.com/office/powerpoint/2010/main" val="41990410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200"/>
          </a:xfrm>
        </p:spPr>
        <p:txBody>
          <a:bodyPr anchor="b">
            <a:normAutofit/>
          </a:bodyPr>
          <a:lstStyle>
            <a:lvl1pPr>
              <a:defRPr sz="3200" b="0"/>
            </a:lvl1pPr>
          </a:lstStyle>
          <a:p>
            <a:r>
              <a:rPr lang="hu-HU"/>
              <a:t>Mintacím szerkesztése</a:t>
            </a:r>
            <a:endParaRPr lang="en-US" dirty="0"/>
          </a:p>
        </p:txBody>
      </p:sp>
      <p:sp>
        <p:nvSpPr>
          <p:cNvPr id="3" name="Picture Placeholder 2"/>
          <p:cNvSpPr>
            <a:spLocks noGrp="1"/>
          </p:cNvSpPr>
          <p:nvPr>
            <p:ph type="pic" idx="1"/>
          </p:nvPr>
        </p:nvSpPr>
        <p:spPr>
          <a:xfrm>
            <a:off x="5181600" y="990600"/>
            <a:ext cx="6172200" cy="4876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u-HU"/>
              <a:t>Kép beszúrásához kattintson az ikonra</a:t>
            </a:r>
            <a:endParaRPr lang="en-US" dirty="0"/>
          </a:p>
        </p:txBody>
      </p:sp>
      <p:sp>
        <p:nvSpPr>
          <p:cNvPr id="4" name="Text Placeholder 3"/>
          <p:cNvSpPr>
            <a:spLocks noGrp="1"/>
          </p:cNvSpPr>
          <p:nvPr>
            <p:ph type="body" sz="half" idx="2"/>
          </p:nvPr>
        </p:nvSpPr>
        <p:spPr>
          <a:xfrm>
            <a:off x="841248" y="2057400"/>
            <a:ext cx="3931920" cy="3810000"/>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a:t>Mintaszöveg szerkesztése</a:t>
            </a:r>
          </a:p>
        </p:txBody>
      </p:sp>
      <p:sp>
        <p:nvSpPr>
          <p:cNvPr id="5" name="Date Placeholder 4"/>
          <p:cNvSpPr>
            <a:spLocks noGrp="1"/>
          </p:cNvSpPr>
          <p:nvPr>
            <p:ph type="dt" sz="half" idx="10"/>
          </p:nvPr>
        </p:nvSpPr>
        <p:spPr/>
        <p:txBody>
          <a:bodyPr/>
          <a:lstStyle/>
          <a:p>
            <a:fld id="{2AF823F3-A8A7-4B39-A32D-B76B0E929A8F}" type="datetimeFigureOut">
              <a:rPr lang="hu-HU" smtClean="0"/>
              <a:t>2019. 03. 20.</a:t>
            </a:fld>
            <a:endParaRPr lang="hu-HU"/>
          </a:p>
        </p:txBody>
      </p:sp>
      <p:sp>
        <p:nvSpPr>
          <p:cNvPr id="6" name="Footer Placeholder 5"/>
          <p:cNvSpPr>
            <a:spLocks noGrp="1"/>
          </p:cNvSpPr>
          <p:nvPr>
            <p:ph type="ftr" sz="quarter" idx="11"/>
          </p:nvPr>
        </p:nvSpPr>
        <p:spPr/>
        <p:txBody>
          <a:bodyPr/>
          <a:lstStyle/>
          <a:p>
            <a:endParaRPr lang="hu-HU"/>
          </a:p>
        </p:txBody>
      </p:sp>
      <p:sp>
        <p:nvSpPr>
          <p:cNvPr id="7" name="Slide Number Placeholder 6"/>
          <p:cNvSpPr>
            <a:spLocks noGrp="1"/>
          </p:cNvSpPr>
          <p:nvPr>
            <p:ph type="sldNum" sz="quarter" idx="12"/>
          </p:nvPr>
        </p:nvSpPr>
        <p:spPr/>
        <p:txBody>
          <a:bodyPr/>
          <a:lstStyle/>
          <a:p>
            <a:fld id="{FDBC6D65-609B-4461-9FC0-BB5F754D2E7B}" type="slidenum">
              <a:rPr lang="hu-HU" smtClean="0"/>
              <a:t>‹#›</a:t>
            </a:fld>
            <a:endParaRPr lang="hu-HU"/>
          </a:p>
        </p:txBody>
      </p:sp>
    </p:spTree>
    <p:extLst>
      <p:ext uri="{BB962C8B-B14F-4D97-AF65-F5344CB8AC3E}">
        <p14:creationId xmlns:p14="http://schemas.microsoft.com/office/powerpoint/2010/main" val="26508970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45127" y="365760"/>
            <a:ext cx="10515600" cy="1325562"/>
          </a:xfrm>
          <a:prstGeom prst="rect">
            <a:avLst/>
          </a:prstGeom>
        </p:spPr>
        <p:txBody>
          <a:bodyPr vert="horz" lIns="91440" tIns="45720" rIns="91440" bIns="45720" rtlCol="0" anchor="ctr">
            <a:normAutofit/>
          </a:bodyPr>
          <a:lstStyle/>
          <a:p>
            <a:r>
              <a:rPr lang="hu-HU"/>
              <a:t>Mintacím szerkesztése</a:t>
            </a:r>
            <a:endParaRPr lang="en-US" dirty="0"/>
          </a:p>
        </p:txBody>
      </p:sp>
      <p:sp>
        <p:nvSpPr>
          <p:cNvPr id="3" name="Text Placeholder 2"/>
          <p:cNvSpPr>
            <a:spLocks noGrp="1"/>
          </p:cNvSpPr>
          <p:nvPr>
            <p:ph type="body" idx="1"/>
          </p:nvPr>
        </p:nvSpPr>
        <p:spPr>
          <a:xfrm>
            <a:off x="845127" y="1828800"/>
            <a:ext cx="10515600" cy="4351337"/>
          </a:xfrm>
          <a:prstGeom prst="rect">
            <a:avLst/>
          </a:prstGeom>
        </p:spPr>
        <p:txBody>
          <a:bodyPr vert="horz" lIns="91440" tIns="45720" rIns="91440" bIns="45720" rtlCol="0">
            <a:normAutofit/>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fld id="{2AF823F3-A8A7-4B39-A32D-B76B0E929A8F}" type="datetimeFigureOut">
              <a:rPr lang="hu-HU" smtClean="0"/>
              <a:t>2019. 03. 20.</a:t>
            </a:fld>
            <a:endParaRPr lang="hu-HU"/>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100">
                <a:solidFill>
                  <a:schemeClr val="tx1">
                    <a:lumMod val="65000"/>
                    <a:lumOff val="35000"/>
                  </a:schemeClr>
                </a:solidFill>
              </a:defRPr>
            </a:lvl1pPr>
          </a:lstStyle>
          <a:p>
            <a:endParaRPr lang="hu-HU"/>
          </a:p>
        </p:txBody>
      </p:sp>
      <p:sp>
        <p:nvSpPr>
          <p:cNvPr id="6" name="Slide Number Placeholder 5"/>
          <p:cNvSpPr>
            <a:spLocks noGrp="1"/>
          </p:cNvSpPr>
          <p:nvPr>
            <p:ph type="sldNum" sz="quarter" idx="4"/>
          </p:nvPr>
        </p:nvSpPr>
        <p:spPr>
          <a:xfrm>
            <a:off x="8617527" y="6356350"/>
            <a:ext cx="2743200" cy="365125"/>
          </a:xfrm>
          <a:prstGeom prst="rect">
            <a:avLst/>
          </a:prstGeom>
        </p:spPr>
        <p:txBody>
          <a:bodyPr vert="horz" lIns="91440" tIns="45720" rIns="91440" bIns="45720" rtlCol="0" anchor="ctr"/>
          <a:lstStyle>
            <a:lvl1pPr algn="r">
              <a:defRPr sz="1100">
                <a:solidFill>
                  <a:schemeClr val="tx1">
                    <a:tint val="75000"/>
                  </a:schemeClr>
                </a:solidFill>
              </a:defRPr>
            </a:lvl1pPr>
          </a:lstStyle>
          <a:p>
            <a:fld id="{FDBC6D65-609B-4461-9FC0-BB5F754D2E7B}" type="slidenum">
              <a:rPr lang="hu-HU" smtClean="0"/>
              <a:t>‹#›</a:t>
            </a:fld>
            <a:endParaRPr lang="hu-HU"/>
          </a:p>
        </p:txBody>
      </p:sp>
    </p:spTree>
    <p:extLst>
      <p:ext uri="{BB962C8B-B14F-4D97-AF65-F5344CB8AC3E}">
        <p14:creationId xmlns:p14="http://schemas.microsoft.com/office/powerpoint/2010/main" val="1949647584"/>
      </p:ext>
    </p:extLst>
  </p:cSld>
  <p:clrMap bg1="lt1" tx1="dk1" bg2="lt2" tx2="dk2" accent1="accent1" accent2="accent2" accent3="accent3" accent4="accent4" accent5="accent5" accent6="accent6" hlink="hlink" folHlink="folHlink"/>
  <p:sldLayoutIdLst>
    <p:sldLayoutId id="2147483738" r:id="rId1"/>
    <p:sldLayoutId id="2147483739" r:id="rId2"/>
    <p:sldLayoutId id="2147483740" r:id="rId3"/>
    <p:sldLayoutId id="2147483741" r:id="rId4"/>
    <p:sldLayoutId id="2147483742" r:id="rId5"/>
    <p:sldLayoutId id="2147483743" r:id="rId6"/>
    <p:sldLayoutId id="2147483744" r:id="rId7"/>
    <p:sldLayoutId id="2147483745" r:id="rId8"/>
    <p:sldLayoutId id="2147483746" r:id="rId9"/>
    <p:sldLayoutId id="2147483747" r:id="rId10"/>
    <p:sldLayoutId id="214748374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Wingdings 2" pitchFamily="18" charset="2"/>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Wingdings 2" pitchFamily="18" charset="2"/>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Wingdings 2" pitchFamily="18" charset="2"/>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mailto:gyermevedo.hivoszam@szgyf.gov.hu" TargetMode="External"/><Relationship Id="rId2" Type="http://schemas.openxmlformats.org/officeDocument/2006/relationships/hyperlink" Target="mailto:modszertan@szgyf.gov.hu" TargetMode="Externa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00B050"/>
            </a:gs>
            <a:gs pos="74000">
              <a:schemeClr val="accent1">
                <a:lumMod val="45000"/>
                <a:lumOff val="55000"/>
              </a:schemeClr>
            </a:gs>
            <a:gs pos="83000">
              <a:schemeClr val="accent1">
                <a:lumMod val="45000"/>
                <a:lumOff val="55000"/>
              </a:schemeClr>
            </a:gs>
            <a:gs pos="100000">
              <a:schemeClr val="accent1">
                <a:lumMod val="30000"/>
                <a:lumOff val="70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xmlns="" id="{A04E853B-76B4-4669-850E-88EAC0889AA2}"/>
              </a:ext>
            </a:extLst>
          </p:cNvPr>
          <p:cNvSpPr>
            <a:spLocks noGrp="1"/>
          </p:cNvSpPr>
          <p:nvPr>
            <p:ph type="ctrTitle"/>
          </p:nvPr>
        </p:nvSpPr>
        <p:spPr/>
        <p:txBody>
          <a:bodyPr/>
          <a:lstStyle/>
          <a:p>
            <a:endParaRPr lang="hu-HU" dirty="0"/>
          </a:p>
        </p:txBody>
      </p:sp>
      <p:sp>
        <p:nvSpPr>
          <p:cNvPr id="3" name="Alcím 2">
            <a:extLst>
              <a:ext uri="{FF2B5EF4-FFF2-40B4-BE49-F238E27FC236}">
                <a16:creationId xmlns:a16="http://schemas.microsoft.com/office/drawing/2014/main" xmlns="" id="{A6C13C7D-BB49-466A-A299-CC470FBDE7AD}"/>
              </a:ext>
            </a:extLst>
          </p:cNvPr>
          <p:cNvSpPr>
            <a:spLocks noGrp="1"/>
          </p:cNvSpPr>
          <p:nvPr>
            <p:ph type="subTitle" idx="1"/>
          </p:nvPr>
        </p:nvSpPr>
        <p:spPr>
          <a:xfrm>
            <a:off x="1524000" y="4053254"/>
            <a:ext cx="9144000" cy="1204546"/>
          </a:xfrm>
        </p:spPr>
        <p:txBody>
          <a:bodyPr>
            <a:normAutofit fontScale="62500" lnSpcReduction="20000"/>
          </a:bodyPr>
          <a:lstStyle/>
          <a:p>
            <a:pPr lvl="0" fontAlgn="base">
              <a:lnSpc>
                <a:spcPct val="100000"/>
              </a:lnSpc>
              <a:spcBef>
                <a:spcPct val="0"/>
              </a:spcBef>
              <a:spcAft>
                <a:spcPct val="0"/>
              </a:spcAft>
            </a:pPr>
            <a:endParaRPr lang="hu-HU" altLang="hu-HU" sz="3600" b="1" dirty="0">
              <a:ln w="12700">
                <a:solidFill>
                  <a:srgbClr val="008040">
                    <a:satMod val="155000"/>
                  </a:srgbClr>
                </a:solidFill>
                <a:prstDash val="solid"/>
              </a:ln>
              <a:solidFill>
                <a:srgbClr val="004080">
                  <a:tint val="85000"/>
                  <a:satMod val="155000"/>
                </a:srgbClr>
              </a:solidFill>
              <a:effectLst>
                <a:outerShdw blurRad="41275" dist="20320" dir="1800000" algn="tl" rotWithShape="0">
                  <a:srgbClr val="000000">
                    <a:alpha val="40000"/>
                  </a:srgbClr>
                </a:outerShdw>
              </a:effectLst>
              <a:latin typeface="Palatino Linotype" panose="02040502050505030304" pitchFamily="18" charset="0"/>
            </a:endParaRPr>
          </a:p>
          <a:p>
            <a:pPr lvl="0" fontAlgn="base">
              <a:lnSpc>
                <a:spcPct val="100000"/>
              </a:lnSpc>
              <a:spcBef>
                <a:spcPct val="0"/>
              </a:spcBef>
              <a:spcAft>
                <a:spcPct val="0"/>
              </a:spcAft>
            </a:pPr>
            <a:endParaRPr lang="hu-HU" altLang="hu-HU" sz="3600" b="1" dirty="0">
              <a:ln w="12700">
                <a:solidFill>
                  <a:srgbClr val="008040">
                    <a:satMod val="155000"/>
                  </a:srgbClr>
                </a:solidFill>
                <a:prstDash val="solid"/>
              </a:ln>
              <a:solidFill>
                <a:srgbClr val="004080">
                  <a:tint val="85000"/>
                  <a:satMod val="155000"/>
                </a:srgbClr>
              </a:solidFill>
              <a:effectLst>
                <a:outerShdw blurRad="41275" dist="20320" dir="1800000" algn="tl" rotWithShape="0">
                  <a:srgbClr val="000000">
                    <a:alpha val="40000"/>
                  </a:srgbClr>
                </a:outerShdw>
              </a:effectLst>
              <a:latin typeface="Palatino Linotype" panose="02040502050505030304" pitchFamily="18" charset="0"/>
            </a:endParaRPr>
          </a:p>
          <a:p>
            <a:pPr lvl="0" fontAlgn="base">
              <a:lnSpc>
                <a:spcPct val="100000"/>
              </a:lnSpc>
              <a:spcBef>
                <a:spcPct val="0"/>
              </a:spcBef>
              <a:spcAft>
                <a:spcPct val="0"/>
              </a:spcAft>
            </a:pPr>
            <a:r>
              <a:rPr lang="hu-HU" altLang="hu-HU" sz="6200" b="1" dirty="0">
                <a:ln w="12700">
                  <a:solidFill>
                    <a:srgbClr val="008040">
                      <a:satMod val="155000"/>
                    </a:srgbClr>
                  </a:solidFill>
                  <a:prstDash val="solid"/>
                </a:ln>
                <a:solidFill>
                  <a:srgbClr val="004080">
                    <a:tint val="85000"/>
                    <a:satMod val="155000"/>
                  </a:srgbClr>
                </a:solidFill>
                <a:effectLst>
                  <a:outerShdw blurRad="41275" dist="20320" dir="1800000" algn="tl" rotWithShape="0">
                    <a:srgbClr val="000000">
                      <a:alpha val="40000"/>
                    </a:srgbClr>
                  </a:outerShdw>
                </a:effectLst>
                <a:latin typeface="Palatino Linotype" panose="02040502050505030304" pitchFamily="18" charset="0"/>
              </a:rPr>
              <a:t>Az elérhető tudásbázis</a:t>
            </a:r>
            <a:endParaRPr lang="hu-HU" sz="6200" b="1" dirty="0">
              <a:ln w="12700">
                <a:solidFill>
                  <a:srgbClr val="008040">
                    <a:satMod val="155000"/>
                  </a:srgbClr>
                </a:solidFill>
                <a:prstDash val="solid"/>
              </a:ln>
              <a:solidFill>
                <a:srgbClr val="004080">
                  <a:tint val="85000"/>
                  <a:satMod val="155000"/>
                </a:srgbClr>
              </a:solidFill>
              <a:effectLst>
                <a:outerShdw blurRad="41275" dist="20320" dir="1800000" algn="tl" rotWithShape="0">
                  <a:srgbClr val="000000">
                    <a:alpha val="40000"/>
                  </a:srgbClr>
                </a:outerShdw>
              </a:effectLst>
              <a:latin typeface="Arial" charset="0"/>
            </a:endParaRPr>
          </a:p>
          <a:p>
            <a:endParaRPr lang="hu-HU" dirty="0"/>
          </a:p>
        </p:txBody>
      </p:sp>
      <p:pic>
        <p:nvPicPr>
          <p:cNvPr id="4" name="Picture 10" descr="C:\Users\nagye3\AppData\Local\Microsoft\Windows\Temporary Internet Files\Content.Outlook\THID09B6\Gyermekvedelmi_Modszertan_logo_RGB.png">
            <a:extLst>
              <a:ext uri="{FF2B5EF4-FFF2-40B4-BE49-F238E27FC236}">
                <a16:creationId xmlns:a16="http://schemas.microsoft.com/office/drawing/2014/main" xmlns="" id="{E6AA01A9-8373-4BBA-A71F-71B8A7D5889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59696" y="186970"/>
            <a:ext cx="5472608" cy="36554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96470210"/>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00B050"/>
            </a:gs>
            <a:gs pos="74000">
              <a:schemeClr val="accent1">
                <a:lumMod val="45000"/>
                <a:lumOff val="55000"/>
              </a:schemeClr>
            </a:gs>
            <a:gs pos="83000">
              <a:schemeClr val="accent1">
                <a:lumMod val="45000"/>
                <a:lumOff val="55000"/>
              </a:schemeClr>
            </a:gs>
            <a:gs pos="100000">
              <a:schemeClr val="accent1">
                <a:lumMod val="30000"/>
                <a:lumOff val="70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xmlns="" id="{A04E853B-76B4-4669-850E-88EAC0889AA2}"/>
              </a:ext>
            </a:extLst>
          </p:cNvPr>
          <p:cNvSpPr>
            <a:spLocks noGrp="1"/>
          </p:cNvSpPr>
          <p:nvPr>
            <p:ph type="ctrTitle"/>
          </p:nvPr>
        </p:nvSpPr>
        <p:spPr>
          <a:xfrm>
            <a:off x="1028700" y="277915"/>
            <a:ext cx="9639300" cy="627693"/>
          </a:xfrm>
        </p:spPr>
        <p:txBody>
          <a:bodyPr/>
          <a:lstStyle/>
          <a:p>
            <a:r>
              <a:rPr lang="hu-HU" sz="2800" b="1" kern="0" dirty="0">
                <a:solidFill>
                  <a:srgbClr val="004080">
                    <a:lumMod val="75000"/>
                  </a:srgbClr>
                </a:solidFill>
                <a:latin typeface="Palatino Linotype" panose="02040502050505030304" pitchFamily="18" charset="0"/>
              </a:rPr>
              <a:t>A hívó saját részre kér segítséget</a:t>
            </a:r>
            <a:endParaRPr lang="hu-HU" dirty="0"/>
          </a:p>
        </p:txBody>
      </p:sp>
      <p:pic>
        <p:nvPicPr>
          <p:cNvPr id="5" name="Kép 4">
            <a:extLst>
              <a:ext uri="{FF2B5EF4-FFF2-40B4-BE49-F238E27FC236}">
                <a16:creationId xmlns:a16="http://schemas.microsoft.com/office/drawing/2014/main" xmlns="" id="{A9C89A76-16A8-4600-8AE1-861C330665AD}"/>
              </a:ext>
            </a:extLst>
          </p:cNvPr>
          <p:cNvPicPr>
            <a:picLocks noChangeAspect="1"/>
          </p:cNvPicPr>
          <p:nvPr/>
        </p:nvPicPr>
        <p:blipFill>
          <a:blip r:embed="rId2"/>
          <a:stretch>
            <a:fillRect/>
          </a:stretch>
        </p:blipFill>
        <p:spPr>
          <a:xfrm>
            <a:off x="1767254" y="1156136"/>
            <a:ext cx="8220808" cy="5244664"/>
          </a:xfrm>
          <a:prstGeom prst="rect">
            <a:avLst/>
          </a:prstGeom>
        </p:spPr>
      </p:pic>
      <p:sp>
        <p:nvSpPr>
          <p:cNvPr id="3" name="Alcím 2">
            <a:extLst>
              <a:ext uri="{FF2B5EF4-FFF2-40B4-BE49-F238E27FC236}">
                <a16:creationId xmlns:a16="http://schemas.microsoft.com/office/drawing/2014/main" xmlns="" id="{A6C13C7D-BB49-466A-A299-CC470FBDE7AD}"/>
              </a:ext>
            </a:extLst>
          </p:cNvPr>
          <p:cNvSpPr>
            <a:spLocks noGrp="1"/>
          </p:cNvSpPr>
          <p:nvPr>
            <p:ph type="subTitle" idx="1"/>
          </p:nvPr>
        </p:nvSpPr>
        <p:spPr>
          <a:xfrm>
            <a:off x="677008" y="997874"/>
            <a:ext cx="9990992" cy="5244664"/>
          </a:xfrm>
        </p:spPr>
        <p:txBody>
          <a:bodyPr/>
          <a:lstStyle/>
          <a:p>
            <a:endParaRPr lang="hu-HU" dirty="0"/>
          </a:p>
        </p:txBody>
      </p:sp>
      <p:pic>
        <p:nvPicPr>
          <p:cNvPr id="4" name="Kép 3">
            <a:extLst>
              <a:ext uri="{FF2B5EF4-FFF2-40B4-BE49-F238E27FC236}">
                <a16:creationId xmlns:a16="http://schemas.microsoft.com/office/drawing/2014/main" xmlns="" id="{FA1E94B8-A2FE-44C8-91FF-08A5AA3EF210}"/>
              </a:ext>
            </a:extLst>
          </p:cNvPr>
          <p:cNvPicPr>
            <a:picLocks noChangeAspect="1"/>
          </p:cNvPicPr>
          <p:nvPr/>
        </p:nvPicPr>
        <p:blipFill>
          <a:blip r:embed="rId3"/>
          <a:stretch>
            <a:fillRect/>
          </a:stretch>
        </p:blipFill>
        <p:spPr>
          <a:xfrm>
            <a:off x="10292795" y="5641220"/>
            <a:ext cx="1524132" cy="938865"/>
          </a:xfrm>
          <a:prstGeom prst="rect">
            <a:avLst/>
          </a:prstGeom>
        </p:spPr>
      </p:pic>
    </p:spTree>
    <p:extLst>
      <p:ext uri="{BB962C8B-B14F-4D97-AF65-F5344CB8AC3E}">
        <p14:creationId xmlns:p14="http://schemas.microsoft.com/office/powerpoint/2010/main" val="3609965948"/>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00B050"/>
            </a:gs>
            <a:gs pos="74000">
              <a:schemeClr val="accent1">
                <a:lumMod val="45000"/>
                <a:lumOff val="55000"/>
              </a:schemeClr>
            </a:gs>
            <a:gs pos="83000">
              <a:schemeClr val="accent1">
                <a:lumMod val="45000"/>
                <a:lumOff val="55000"/>
              </a:schemeClr>
            </a:gs>
            <a:gs pos="100000">
              <a:schemeClr val="accent1">
                <a:lumMod val="30000"/>
                <a:lumOff val="70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xmlns="" id="{A04E853B-76B4-4669-850E-88EAC0889AA2}"/>
              </a:ext>
            </a:extLst>
          </p:cNvPr>
          <p:cNvSpPr>
            <a:spLocks noGrp="1"/>
          </p:cNvSpPr>
          <p:nvPr>
            <p:ph type="ctrTitle"/>
          </p:nvPr>
        </p:nvSpPr>
        <p:spPr>
          <a:xfrm>
            <a:off x="879231" y="211016"/>
            <a:ext cx="9788769" cy="545122"/>
          </a:xfrm>
        </p:spPr>
        <p:txBody>
          <a:bodyPr/>
          <a:lstStyle/>
          <a:p>
            <a:r>
              <a:rPr lang="es-ES" sz="3200" b="1" kern="0" dirty="0">
                <a:solidFill>
                  <a:srgbClr val="004080">
                    <a:lumMod val="75000"/>
                  </a:srgbClr>
                </a:solidFill>
                <a:latin typeface="Palatino Linotype" panose="02040502050505030304" pitchFamily="18" charset="0"/>
              </a:rPr>
              <a:t>A hívó más számára kér segítséget</a:t>
            </a:r>
            <a:endParaRPr lang="hu-HU" dirty="0"/>
          </a:p>
        </p:txBody>
      </p:sp>
      <p:sp>
        <p:nvSpPr>
          <p:cNvPr id="3" name="Alcím 2">
            <a:extLst>
              <a:ext uri="{FF2B5EF4-FFF2-40B4-BE49-F238E27FC236}">
                <a16:creationId xmlns:a16="http://schemas.microsoft.com/office/drawing/2014/main" xmlns="" id="{A6C13C7D-BB49-466A-A299-CC470FBDE7AD}"/>
              </a:ext>
            </a:extLst>
          </p:cNvPr>
          <p:cNvSpPr>
            <a:spLocks noGrp="1"/>
          </p:cNvSpPr>
          <p:nvPr>
            <p:ph type="subTitle" idx="1"/>
          </p:nvPr>
        </p:nvSpPr>
        <p:spPr>
          <a:xfrm>
            <a:off x="791308" y="1046285"/>
            <a:ext cx="9876692" cy="5692062"/>
          </a:xfrm>
        </p:spPr>
        <p:txBody>
          <a:bodyPr/>
          <a:lstStyle/>
          <a:p>
            <a:endParaRPr lang="hu-HU" dirty="0"/>
          </a:p>
        </p:txBody>
      </p:sp>
      <p:pic>
        <p:nvPicPr>
          <p:cNvPr id="4" name="Kép 3">
            <a:extLst>
              <a:ext uri="{FF2B5EF4-FFF2-40B4-BE49-F238E27FC236}">
                <a16:creationId xmlns:a16="http://schemas.microsoft.com/office/drawing/2014/main" xmlns="" id="{D22CD7F3-C00B-4527-A028-AA00F83A083C}"/>
              </a:ext>
            </a:extLst>
          </p:cNvPr>
          <p:cNvPicPr>
            <a:picLocks noChangeAspect="1"/>
          </p:cNvPicPr>
          <p:nvPr/>
        </p:nvPicPr>
        <p:blipFill>
          <a:blip r:embed="rId2"/>
          <a:stretch>
            <a:fillRect/>
          </a:stretch>
        </p:blipFill>
        <p:spPr>
          <a:xfrm>
            <a:off x="10266419" y="5799482"/>
            <a:ext cx="1524132" cy="938865"/>
          </a:xfrm>
          <a:prstGeom prst="rect">
            <a:avLst/>
          </a:prstGeom>
        </p:spPr>
      </p:pic>
      <p:pic>
        <p:nvPicPr>
          <p:cNvPr id="5" name="Picture 2">
            <a:extLst>
              <a:ext uri="{FF2B5EF4-FFF2-40B4-BE49-F238E27FC236}">
                <a16:creationId xmlns:a16="http://schemas.microsoft.com/office/drawing/2014/main" xmlns="" id="{59B5D763-304E-4959-9AFA-6EAF55031E2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940321"/>
            <a:ext cx="8742419" cy="56920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49912714"/>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00B050"/>
            </a:gs>
            <a:gs pos="74000">
              <a:schemeClr val="accent1">
                <a:lumMod val="45000"/>
                <a:lumOff val="55000"/>
              </a:schemeClr>
            </a:gs>
            <a:gs pos="83000">
              <a:schemeClr val="accent1">
                <a:lumMod val="45000"/>
                <a:lumOff val="55000"/>
              </a:schemeClr>
            </a:gs>
            <a:gs pos="100000">
              <a:schemeClr val="accent1">
                <a:lumMod val="30000"/>
                <a:lumOff val="70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xmlns="" id="{A04E853B-76B4-4669-850E-88EAC0889AA2}"/>
              </a:ext>
            </a:extLst>
          </p:cNvPr>
          <p:cNvSpPr>
            <a:spLocks noGrp="1"/>
          </p:cNvSpPr>
          <p:nvPr>
            <p:ph type="ctrTitle"/>
          </p:nvPr>
        </p:nvSpPr>
        <p:spPr>
          <a:xfrm>
            <a:off x="888023" y="241227"/>
            <a:ext cx="9779977" cy="558873"/>
          </a:xfrm>
        </p:spPr>
        <p:txBody>
          <a:bodyPr/>
          <a:lstStyle/>
          <a:p>
            <a:r>
              <a:rPr lang="hu-HU" sz="3200" b="1" kern="0" dirty="0">
                <a:solidFill>
                  <a:srgbClr val="004080">
                    <a:lumMod val="75000"/>
                  </a:srgbClr>
                </a:solidFill>
                <a:latin typeface="Palatino Linotype" panose="02040502050505030304" pitchFamily="18" charset="0"/>
              </a:rPr>
              <a:t>A hívó jelzőrendszeri tag</a:t>
            </a:r>
            <a:endParaRPr lang="hu-HU" dirty="0"/>
          </a:p>
        </p:txBody>
      </p:sp>
      <p:sp>
        <p:nvSpPr>
          <p:cNvPr id="3" name="Alcím 2">
            <a:extLst>
              <a:ext uri="{FF2B5EF4-FFF2-40B4-BE49-F238E27FC236}">
                <a16:creationId xmlns:a16="http://schemas.microsoft.com/office/drawing/2014/main" xmlns="" id="{A6C13C7D-BB49-466A-A299-CC470FBDE7AD}"/>
              </a:ext>
            </a:extLst>
          </p:cNvPr>
          <p:cNvSpPr>
            <a:spLocks noGrp="1"/>
          </p:cNvSpPr>
          <p:nvPr>
            <p:ph type="subTitle" idx="1"/>
          </p:nvPr>
        </p:nvSpPr>
        <p:spPr>
          <a:xfrm>
            <a:off x="729762" y="1081454"/>
            <a:ext cx="9938238" cy="5090746"/>
          </a:xfrm>
        </p:spPr>
        <p:txBody>
          <a:bodyPr/>
          <a:lstStyle/>
          <a:p>
            <a:endParaRPr lang="hu-HU" dirty="0"/>
          </a:p>
        </p:txBody>
      </p:sp>
      <p:pic>
        <p:nvPicPr>
          <p:cNvPr id="4" name="Kép 3">
            <a:extLst>
              <a:ext uri="{FF2B5EF4-FFF2-40B4-BE49-F238E27FC236}">
                <a16:creationId xmlns:a16="http://schemas.microsoft.com/office/drawing/2014/main" xmlns="" id="{0D881E3A-EC50-45FC-946B-4CE3E7E9C373}"/>
              </a:ext>
            </a:extLst>
          </p:cNvPr>
          <p:cNvPicPr>
            <a:picLocks noChangeAspect="1"/>
          </p:cNvPicPr>
          <p:nvPr/>
        </p:nvPicPr>
        <p:blipFill>
          <a:blip r:embed="rId2"/>
          <a:stretch>
            <a:fillRect/>
          </a:stretch>
        </p:blipFill>
        <p:spPr>
          <a:xfrm>
            <a:off x="10345549" y="5677908"/>
            <a:ext cx="1524132" cy="938865"/>
          </a:xfrm>
          <a:prstGeom prst="rect">
            <a:avLst/>
          </a:prstGeom>
        </p:spPr>
      </p:pic>
      <p:pic>
        <p:nvPicPr>
          <p:cNvPr id="5" name="Picture 2">
            <a:extLst>
              <a:ext uri="{FF2B5EF4-FFF2-40B4-BE49-F238E27FC236}">
                <a16:creationId xmlns:a16="http://schemas.microsoft.com/office/drawing/2014/main" xmlns="" id="{D711DC01-E4FC-4C76-9316-925076A99CB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915987"/>
            <a:ext cx="8657492" cy="57007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64271685"/>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00B050"/>
            </a:gs>
            <a:gs pos="74000">
              <a:schemeClr val="accent1">
                <a:lumMod val="45000"/>
                <a:lumOff val="55000"/>
              </a:schemeClr>
            </a:gs>
            <a:gs pos="83000">
              <a:schemeClr val="accent1">
                <a:lumMod val="45000"/>
                <a:lumOff val="55000"/>
              </a:schemeClr>
            </a:gs>
            <a:gs pos="100000">
              <a:schemeClr val="accent1">
                <a:lumMod val="30000"/>
                <a:lumOff val="70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xmlns="" id="{A04E853B-76B4-4669-850E-88EAC0889AA2}"/>
              </a:ext>
            </a:extLst>
          </p:cNvPr>
          <p:cNvSpPr>
            <a:spLocks noGrp="1"/>
          </p:cNvSpPr>
          <p:nvPr>
            <p:ph type="ctrTitle"/>
          </p:nvPr>
        </p:nvSpPr>
        <p:spPr>
          <a:xfrm>
            <a:off x="817685" y="281354"/>
            <a:ext cx="9850315" cy="553915"/>
          </a:xfrm>
        </p:spPr>
        <p:txBody>
          <a:bodyPr>
            <a:normAutofit/>
          </a:bodyPr>
          <a:lstStyle/>
          <a:p>
            <a:r>
              <a:rPr lang="hu-HU" sz="2800" b="1" kern="0" dirty="0">
                <a:solidFill>
                  <a:srgbClr val="004080">
                    <a:lumMod val="75000"/>
                  </a:srgbClr>
                </a:solidFill>
                <a:latin typeface="Palatino Linotype" panose="02040502050505030304" pitchFamily="18" charset="0"/>
              </a:rPr>
              <a:t>A hívó a Gyermekvédő Hívószám munkatársa </a:t>
            </a:r>
            <a:endParaRPr lang="hu-HU" dirty="0"/>
          </a:p>
        </p:txBody>
      </p:sp>
      <p:sp>
        <p:nvSpPr>
          <p:cNvPr id="3" name="Alcím 2">
            <a:extLst>
              <a:ext uri="{FF2B5EF4-FFF2-40B4-BE49-F238E27FC236}">
                <a16:creationId xmlns:a16="http://schemas.microsoft.com/office/drawing/2014/main" xmlns="" id="{A6C13C7D-BB49-466A-A299-CC470FBDE7AD}"/>
              </a:ext>
            </a:extLst>
          </p:cNvPr>
          <p:cNvSpPr>
            <a:spLocks noGrp="1"/>
          </p:cNvSpPr>
          <p:nvPr>
            <p:ph type="subTitle" idx="1"/>
          </p:nvPr>
        </p:nvSpPr>
        <p:spPr>
          <a:xfrm>
            <a:off x="817685" y="1222131"/>
            <a:ext cx="9850315" cy="5143500"/>
          </a:xfrm>
        </p:spPr>
        <p:txBody>
          <a:bodyPr/>
          <a:lstStyle/>
          <a:p>
            <a:endParaRPr lang="hu-HU" dirty="0"/>
          </a:p>
        </p:txBody>
      </p:sp>
      <p:pic>
        <p:nvPicPr>
          <p:cNvPr id="4" name="Kép 3">
            <a:extLst>
              <a:ext uri="{FF2B5EF4-FFF2-40B4-BE49-F238E27FC236}">
                <a16:creationId xmlns:a16="http://schemas.microsoft.com/office/drawing/2014/main" xmlns="" id="{558B295C-1D87-47A3-888B-357647190BE9}"/>
              </a:ext>
            </a:extLst>
          </p:cNvPr>
          <p:cNvPicPr>
            <a:picLocks noChangeAspect="1"/>
          </p:cNvPicPr>
          <p:nvPr/>
        </p:nvPicPr>
        <p:blipFill>
          <a:blip r:embed="rId2"/>
          <a:stretch>
            <a:fillRect/>
          </a:stretch>
        </p:blipFill>
        <p:spPr>
          <a:xfrm>
            <a:off x="10240041" y="5733470"/>
            <a:ext cx="1524132" cy="938865"/>
          </a:xfrm>
          <a:prstGeom prst="rect">
            <a:avLst/>
          </a:prstGeom>
        </p:spPr>
      </p:pic>
      <p:pic>
        <p:nvPicPr>
          <p:cNvPr id="5" name="Picture 4">
            <a:extLst>
              <a:ext uri="{FF2B5EF4-FFF2-40B4-BE49-F238E27FC236}">
                <a16:creationId xmlns:a16="http://schemas.microsoft.com/office/drawing/2014/main" xmlns="" id="{8A705A5C-E8A5-411B-953C-7202066B32C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49569" y="1037039"/>
            <a:ext cx="9434146" cy="56352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74858485"/>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00B050"/>
            </a:gs>
            <a:gs pos="74000">
              <a:schemeClr val="accent1">
                <a:lumMod val="45000"/>
                <a:lumOff val="55000"/>
              </a:schemeClr>
            </a:gs>
            <a:gs pos="83000">
              <a:schemeClr val="accent1">
                <a:lumMod val="45000"/>
                <a:lumOff val="55000"/>
              </a:schemeClr>
            </a:gs>
            <a:gs pos="100000">
              <a:schemeClr val="accent1">
                <a:lumMod val="30000"/>
                <a:lumOff val="70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xmlns="" id="{A04E853B-76B4-4669-850E-88EAC0889AA2}"/>
              </a:ext>
            </a:extLst>
          </p:cNvPr>
          <p:cNvSpPr>
            <a:spLocks noGrp="1"/>
          </p:cNvSpPr>
          <p:nvPr>
            <p:ph type="ctrTitle"/>
          </p:nvPr>
        </p:nvSpPr>
        <p:spPr>
          <a:xfrm>
            <a:off x="984738" y="295498"/>
            <a:ext cx="9683262" cy="882671"/>
          </a:xfrm>
        </p:spPr>
        <p:txBody>
          <a:bodyPr>
            <a:normAutofit/>
          </a:bodyPr>
          <a:lstStyle/>
          <a:p>
            <a:r>
              <a:rPr lang="hu-HU" sz="2800" b="1" kern="0" dirty="0">
                <a:solidFill>
                  <a:srgbClr val="004080">
                    <a:lumMod val="75000"/>
                  </a:srgbClr>
                </a:solidFill>
                <a:latin typeface="Palatino Linotype" panose="02040502050505030304" pitchFamily="18" charset="0"/>
              </a:rPr>
              <a:t>Készenléti szolgálathoz érkezett hívást, segítő beavatkozást követő teendők</a:t>
            </a:r>
            <a:endParaRPr lang="hu-HU" dirty="0"/>
          </a:p>
        </p:txBody>
      </p:sp>
      <p:sp>
        <p:nvSpPr>
          <p:cNvPr id="3" name="Alcím 2">
            <a:extLst>
              <a:ext uri="{FF2B5EF4-FFF2-40B4-BE49-F238E27FC236}">
                <a16:creationId xmlns:a16="http://schemas.microsoft.com/office/drawing/2014/main" xmlns="" id="{A6C13C7D-BB49-466A-A299-CC470FBDE7AD}"/>
              </a:ext>
            </a:extLst>
          </p:cNvPr>
          <p:cNvSpPr>
            <a:spLocks noGrp="1"/>
          </p:cNvSpPr>
          <p:nvPr>
            <p:ph type="subTitle" idx="1"/>
          </p:nvPr>
        </p:nvSpPr>
        <p:spPr>
          <a:xfrm>
            <a:off x="984738" y="1670537"/>
            <a:ext cx="9683262" cy="4651131"/>
          </a:xfrm>
        </p:spPr>
        <p:txBody>
          <a:bodyPr/>
          <a:lstStyle/>
          <a:p>
            <a:pPr marL="457200" lvl="0" indent="-457200" algn="just" fontAlgn="base">
              <a:lnSpc>
                <a:spcPct val="100000"/>
              </a:lnSpc>
              <a:spcBef>
                <a:spcPct val="20000"/>
              </a:spcBef>
              <a:spcAft>
                <a:spcPct val="0"/>
              </a:spcAft>
              <a:buFont typeface="+mj-lt"/>
              <a:buAutoNum type="arabicPeriod"/>
            </a:pPr>
            <a:endParaRPr lang="hu-HU" sz="2000" kern="0" dirty="0">
              <a:solidFill>
                <a:srgbClr val="004080">
                  <a:lumMod val="75000"/>
                </a:srgbClr>
              </a:solidFill>
              <a:latin typeface="Palatino Linotype" panose="02040502050505030304" pitchFamily="18" charset="0"/>
            </a:endParaRPr>
          </a:p>
          <a:p>
            <a:pPr marL="457200" lvl="0" indent="-457200" algn="just" fontAlgn="base">
              <a:lnSpc>
                <a:spcPct val="100000"/>
              </a:lnSpc>
              <a:spcBef>
                <a:spcPct val="20000"/>
              </a:spcBef>
              <a:spcAft>
                <a:spcPct val="0"/>
              </a:spcAft>
              <a:buFont typeface="+mj-lt"/>
              <a:buAutoNum type="arabicPeriod"/>
            </a:pPr>
            <a:r>
              <a:rPr lang="hu-HU" kern="0" dirty="0">
                <a:solidFill>
                  <a:srgbClr val="004080">
                    <a:lumMod val="75000"/>
                  </a:srgbClr>
                </a:solidFill>
                <a:latin typeface="Palatino Linotype" panose="02040502050505030304" pitchFamily="18" charset="0"/>
              </a:rPr>
              <a:t>Készenléti szolgálathoz érkezett hívásról feljegyzés készítése – azonnal – Készenléti szolgálat hívásfelvételi adatlapon (1.sz. melléklet).</a:t>
            </a:r>
          </a:p>
          <a:p>
            <a:pPr marL="457200" lvl="0" indent="-457200" algn="just" fontAlgn="base">
              <a:lnSpc>
                <a:spcPct val="100000"/>
              </a:lnSpc>
              <a:spcBef>
                <a:spcPct val="20000"/>
              </a:spcBef>
              <a:spcAft>
                <a:spcPct val="0"/>
              </a:spcAft>
              <a:buFont typeface="+mj-lt"/>
              <a:buAutoNum type="arabicPeriod"/>
            </a:pPr>
            <a:r>
              <a:rPr lang="hu-HU" kern="0" dirty="0">
                <a:solidFill>
                  <a:srgbClr val="004080">
                    <a:lumMod val="75000"/>
                  </a:srgbClr>
                </a:solidFill>
                <a:latin typeface="Palatino Linotype" panose="02040502050505030304" pitchFamily="18" charset="0"/>
              </a:rPr>
              <a:t>Szükség esetén jelzés család- és gyermekjóléti szolgálat/központ/gyámhivatal/rendőrség felé – hívást követő első munkanapon, Jelző lapon (3.-4. sz. melléklet).</a:t>
            </a:r>
          </a:p>
          <a:p>
            <a:pPr marL="457200" lvl="0" indent="-457200" algn="just" fontAlgn="base">
              <a:lnSpc>
                <a:spcPct val="100000"/>
              </a:lnSpc>
              <a:spcBef>
                <a:spcPct val="20000"/>
              </a:spcBef>
              <a:spcAft>
                <a:spcPct val="0"/>
              </a:spcAft>
              <a:buFont typeface="+mj-lt"/>
              <a:buAutoNum type="arabicPeriod"/>
            </a:pPr>
            <a:r>
              <a:rPr lang="hu-HU" kern="0" dirty="0">
                <a:solidFill>
                  <a:srgbClr val="004080">
                    <a:lumMod val="75000"/>
                  </a:srgbClr>
                </a:solidFill>
                <a:latin typeface="Palatino Linotype" panose="02040502050505030304" pitchFamily="18" charset="0"/>
              </a:rPr>
              <a:t>Esetmegbeszélésen a hívások tartalmának, beavatkozás módjának megbeszélése, értékelése. Az esetmegbeszélések gyakoriságát az intézményvezető határozza meg.</a:t>
            </a:r>
          </a:p>
          <a:p>
            <a:endParaRPr lang="hu-HU" dirty="0"/>
          </a:p>
        </p:txBody>
      </p:sp>
      <p:pic>
        <p:nvPicPr>
          <p:cNvPr id="4" name="Kép 3">
            <a:extLst>
              <a:ext uri="{FF2B5EF4-FFF2-40B4-BE49-F238E27FC236}">
                <a16:creationId xmlns:a16="http://schemas.microsoft.com/office/drawing/2014/main" xmlns="" id="{F55F4F31-964A-48D6-B1A4-C3C98BE31070}"/>
              </a:ext>
            </a:extLst>
          </p:cNvPr>
          <p:cNvPicPr>
            <a:picLocks noChangeAspect="1"/>
          </p:cNvPicPr>
          <p:nvPr/>
        </p:nvPicPr>
        <p:blipFill>
          <a:blip r:embed="rId2"/>
          <a:stretch>
            <a:fillRect/>
          </a:stretch>
        </p:blipFill>
        <p:spPr>
          <a:xfrm>
            <a:off x="10310380" y="5623637"/>
            <a:ext cx="1524132" cy="938865"/>
          </a:xfrm>
          <a:prstGeom prst="rect">
            <a:avLst/>
          </a:prstGeom>
        </p:spPr>
      </p:pic>
    </p:spTree>
    <p:extLst>
      <p:ext uri="{BB962C8B-B14F-4D97-AF65-F5344CB8AC3E}">
        <p14:creationId xmlns:p14="http://schemas.microsoft.com/office/powerpoint/2010/main" val="3391287311"/>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00B050"/>
            </a:gs>
            <a:gs pos="74000">
              <a:schemeClr val="accent1">
                <a:lumMod val="45000"/>
                <a:lumOff val="55000"/>
              </a:schemeClr>
            </a:gs>
            <a:gs pos="83000">
              <a:schemeClr val="accent1">
                <a:lumMod val="45000"/>
                <a:lumOff val="55000"/>
              </a:schemeClr>
            </a:gs>
            <a:gs pos="100000">
              <a:schemeClr val="accent1">
                <a:lumMod val="30000"/>
                <a:lumOff val="70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xmlns="" id="{A04E853B-76B4-4669-850E-88EAC0889AA2}"/>
              </a:ext>
            </a:extLst>
          </p:cNvPr>
          <p:cNvSpPr>
            <a:spLocks noGrp="1"/>
          </p:cNvSpPr>
          <p:nvPr>
            <p:ph type="ctrTitle"/>
          </p:nvPr>
        </p:nvSpPr>
        <p:spPr>
          <a:xfrm>
            <a:off x="949569" y="395654"/>
            <a:ext cx="9718431" cy="1011115"/>
          </a:xfrm>
        </p:spPr>
        <p:txBody>
          <a:bodyPr>
            <a:normAutofit/>
          </a:bodyPr>
          <a:lstStyle/>
          <a:p>
            <a:r>
              <a:rPr lang="hu-HU" sz="3200" b="1" kern="0" dirty="0">
                <a:solidFill>
                  <a:srgbClr val="004080">
                    <a:lumMod val="75000"/>
                  </a:srgbClr>
                </a:solidFill>
                <a:latin typeface="Palatino Linotype" panose="02040502050505030304" pitchFamily="18" charset="0"/>
              </a:rPr>
              <a:t>A gyermekvédelmi jelzőrendszeri készenléti szolgáltatás adminisztrációja</a:t>
            </a:r>
            <a:endParaRPr lang="hu-HU" dirty="0"/>
          </a:p>
        </p:txBody>
      </p:sp>
      <p:sp>
        <p:nvSpPr>
          <p:cNvPr id="3" name="Alcím 2">
            <a:extLst>
              <a:ext uri="{FF2B5EF4-FFF2-40B4-BE49-F238E27FC236}">
                <a16:creationId xmlns:a16="http://schemas.microsoft.com/office/drawing/2014/main" xmlns="" id="{A6C13C7D-BB49-466A-A299-CC470FBDE7AD}"/>
              </a:ext>
            </a:extLst>
          </p:cNvPr>
          <p:cNvSpPr>
            <a:spLocks noGrp="1"/>
          </p:cNvSpPr>
          <p:nvPr>
            <p:ph type="subTitle" idx="1"/>
          </p:nvPr>
        </p:nvSpPr>
        <p:spPr>
          <a:xfrm>
            <a:off x="949569" y="1723292"/>
            <a:ext cx="9718431" cy="4492870"/>
          </a:xfrm>
        </p:spPr>
        <p:txBody>
          <a:bodyPr/>
          <a:lstStyle/>
          <a:p>
            <a:pPr lvl="0" algn="just" fontAlgn="base">
              <a:lnSpc>
                <a:spcPct val="100000"/>
              </a:lnSpc>
              <a:spcBef>
                <a:spcPct val="20000"/>
              </a:spcBef>
              <a:spcAft>
                <a:spcPct val="0"/>
              </a:spcAft>
            </a:pPr>
            <a:r>
              <a:rPr lang="hu-HU" sz="1800" b="1" kern="0" dirty="0">
                <a:solidFill>
                  <a:srgbClr val="004080">
                    <a:lumMod val="75000"/>
                  </a:srgbClr>
                </a:solidFill>
                <a:latin typeface="Palatino Linotype" panose="02040502050505030304" pitchFamily="18" charset="0"/>
              </a:rPr>
              <a:t>A készenléti szolgálat dokumentációja:</a:t>
            </a:r>
          </a:p>
          <a:p>
            <a:pPr lvl="0" algn="just" fontAlgn="base">
              <a:lnSpc>
                <a:spcPct val="100000"/>
              </a:lnSpc>
              <a:spcBef>
                <a:spcPct val="20000"/>
              </a:spcBef>
              <a:spcAft>
                <a:spcPct val="0"/>
              </a:spcAft>
            </a:pPr>
            <a:endParaRPr lang="hu-HU" sz="1800" b="1" kern="0" dirty="0">
              <a:solidFill>
                <a:srgbClr val="004080">
                  <a:lumMod val="75000"/>
                </a:srgbClr>
              </a:solidFill>
              <a:latin typeface="Palatino Linotype" panose="02040502050505030304" pitchFamily="18" charset="0"/>
            </a:endParaRPr>
          </a:p>
          <a:p>
            <a:pPr lvl="0" algn="just" fontAlgn="base">
              <a:lnSpc>
                <a:spcPct val="100000"/>
              </a:lnSpc>
              <a:spcBef>
                <a:spcPct val="20000"/>
              </a:spcBef>
              <a:spcAft>
                <a:spcPct val="0"/>
              </a:spcAft>
            </a:pPr>
            <a:r>
              <a:rPr lang="hu-HU" sz="1800" kern="0" dirty="0">
                <a:solidFill>
                  <a:srgbClr val="004080">
                    <a:lumMod val="75000"/>
                  </a:srgbClr>
                </a:solidFill>
                <a:latin typeface="Palatino Linotype" panose="02040502050505030304" pitchFamily="18" charset="0"/>
              </a:rPr>
              <a:t>1.	Szakmai dokumentáció – hívások dokumentálása (1. sz. melléklet)</a:t>
            </a:r>
          </a:p>
          <a:p>
            <a:pPr lvl="0" algn="just" fontAlgn="base">
              <a:lnSpc>
                <a:spcPct val="100000"/>
              </a:lnSpc>
              <a:spcBef>
                <a:spcPct val="20000"/>
              </a:spcBef>
              <a:spcAft>
                <a:spcPct val="0"/>
              </a:spcAft>
            </a:pPr>
            <a:r>
              <a:rPr lang="hu-HU" sz="1800" kern="0" dirty="0">
                <a:solidFill>
                  <a:srgbClr val="004080">
                    <a:lumMod val="75000"/>
                  </a:srgbClr>
                </a:solidFill>
                <a:latin typeface="Palatino Linotype" panose="02040502050505030304" pitchFamily="18" charset="0"/>
              </a:rPr>
              <a:t>2.	Telefonkezelés dokumentációja – telefon átadás átvétel nyilvántartása </a:t>
            </a:r>
          </a:p>
          <a:p>
            <a:pPr lvl="0" algn="just" fontAlgn="base">
              <a:lnSpc>
                <a:spcPct val="100000"/>
              </a:lnSpc>
              <a:spcBef>
                <a:spcPct val="20000"/>
              </a:spcBef>
              <a:spcAft>
                <a:spcPct val="0"/>
              </a:spcAft>
            </a:pPr>
            <a:r>
              <a:rPr lang="hu-HU" sz="1800" kern="0" dirty="0">
                <a:solidFill>
                  <a:srgbClr val="004080">
                    <a:lumMod val="75000"/>
                  </a:srgbClr>
                </a:solidFill>
                <a:latin typeface="Palatino Linotype" panose="02040502050505030304" pitchFamily="18" charset="0"/>
              </a:rPr>
              <a:t>	(2. sz. melléklet)</a:t>
            </a:r>
          </a:p>
          <a:p>
            <a:pPr lvl="0" algn="just" fontAlgn="base">
              <a:lnSpc>
                <a:spcPct val="100000"/>
              </a:lnSpc>
              <a:spcBef>
                <a:spcPct val="20000"/>
              </a:spcBef>
              <a:spcAft>
                <a:spcPct val="0"/>
              </a:spcAft>
            </a:pPr>
            <a:r>
              <a:rPr lang="hu-HU" sz="1800" kern="0" dirty="0">
                <a:solidFill>
                  <a:srgbClr val="004080">
                    <a:lumMod val="75000"/>
                  </a:srgbClr>
                </a:solidFill>
                <a:latin typeface="Palatino Linotype" panose="02040502050505030304" pitchFamily="18" charset="0"/>
              </a:rPr>
              <a:t>3.	Jelzőrendszeri tag minőségben – Esetjelző lap (3. sz. melléklet/4.sz. </a:t>
            </a:r>
            <a:r>
              <a:rPr lang="hu-HU" sz="1800" kern="0" dirty="0" smtClean="0">
                <a:solidFill>
                  <a:srgbClr val="004080">
                    <a:lumMod val="75000"/>
                  </a:srgbClr>
                </a:solidFill>
                <a:latin typeface="Palatino Linotype" panose="02040502050505030304" pitchFamily="18" charset="0"/>
              </a:rPr>
              <a:t>melléklet</a:t>
            </a:r>
            <a:r>
              <a:rPr lang="hu-HU" sz="1800" kern="0" dirty="0">
                <a:solidFill>
                  <a:srgbClr val="004080">
                    <a:lumMod val="75000"/>
                  </a:srgbClr>
                </a:solidFill>
                <a:latin typeface="Palatino Linotype" panose="02040502050505030304" pitchFamily="18" charset="0"/>
              </a:rPr>
              <a:t>)</a:t>
            </a:r>
          </a:p>
          <a:p>
            <a:pPr lvl="0" algn="just" fontAlgn="base">
              <a:lnSpc>
                <a:spcPct val="100000"/>
              </a:lnSpc>
              <a:spcBef>
                <a:spcPct val="20000"/>
              </a:spcBef>
              <a:spcAft>
                <a:spcPct val="0"/>
              </a:spcAft>
            </a:pPr>
            <a:r>
              <a:rPr lang="hu-HU" sz="1800" kern="0" dirty="0">
                <a:solidFill>
                  <a:srgbClr val="004080">
                    <a:lumMod val="75000"/>
                  </a:srgbClr>
                </a:solidFill>
                <a:latin typeface="Palatino Linotype" panose="02040502050505030304" pitchFamily="18" charset="0"/>
              </a:rPr>
              <a:t>		</a:t>
            </a:r>
            <a:r>
              <a:rPr lang="hu-HU" sz="1800" b="1" kern="0" dirty="0">
                <a:solidFill>
                  <a:srgbClr val="004080">
                    <a:lumMod val="75000"/>
                  </a:srgbClr>
                </a:solidFill>
                <a:latin typeface="Palatino Linotype" panose="02040502050505030304" pitchFamily="18" charset="0"/>
              </a:rPr>
              <a:t>- </a:t>
            </a:r>
            <a:r>
              <a:rPr lang="hu-HU" sz="1800" kern="0" dirty="0">
                <a:solidFill>
                  <a:srgbClr val="004080">
                    <a:lumMod val="75000"/>
                  </a:srgbClr>
                </a:solidFill>
                <a:latin typeface="Palatino Linotype" panose="02040502050505030304" pitchFamily="18" charset="0"/>
              </a:rPr>
              <a:t>Jelzés küldése területileg illetékes család- és gyermekjóléti 		   		  szolgálat felé a készenléti jelzés felvételét követő első 		   		  munkanapon.</a:t>
            </a:r>
          </a:p>
          <a:p>
            <a:pPr lvl="0" algn="just" fontAlgn="base">
              <a:lnSpc>
                <a:spcPct val="100000"/>
              </a:lnSpc>
              <a:spcBef>
                <a:spcPct val="20000"/>
              </a:spcBef>
              <a:spcAft>
                <a:spcPct val="0"/>
              </a:spcAft>
            </a:pPr>
            <a:r>
              <a:rPr lang="hu-HU" sz="1800" kern="0" dirty="0">
                <a:solidFill>
                  <a:srgbClr val="004080">
                    <a:lumMod val="75000"/>
                  </a:srgbClr>
                </a:solidFill>
                <a:latin typeface="Palatino Linotype" panose="02040502050505030304" pitchFamily="18" charset="0"/>
              </a:rPr>
              <a:t>4.	Visszajelzés a hívó részére: a készenléti munkatárs az </a:t>
            </a:r>
            <a:r>
              <a:rPr lang="hu-HU" sz="1800" kern="0" dirty="0" err="1">
                <a:solidFill>
                  <a:srgbClr val="004080">
                    <a:lumMod val="75000"/>
                  </a:srgbClr>
                </a:solidFill>
                <a:latin typeface="Palatino Linotype" panose="02040502050505030304" pitchFamily="18" charset="0"/>
              </a:rPr>
              <a:t>NMr</a:t>
            </a:r>
            <a:r>
              <a:rPr lang="hu-HU" sz="1800" kern="0" dirty="0">
                <a:solidFill>
                  <a:srgbClr val="004080">
                    <a:lumMod val="75000"/>
                  </a:srgbClr>
                </a:solidFill>
                <a:latin typeface="Palatino Linotype" panose="02040502050505030304" pitchFamily="18" charset="0"/>
              </a:rPr>
              <a:t>. 9. § (1) </a:t>
            </a:r>
            <a:r>
              <a:rPr lang="hu-HU" sz="1800" kern="0" dirty="0" smtClean="0">
                <a:solidFill>
                  <a:srgbClr val="004080">
                    <a:lumMod val="75000"/>
                  </a:srgbClr>
                </a:solidFill>
                <a:latin typeface="Palatino Linotype" panose="02040502050505030304" pitchFamily="18" charset="0"/>
              </a:rPr>
              <a:t>bekezdés </a:t>
            </a:r>
            <a:r>
              <a:rPr lang="hu-HU" sz="1800" kern="0" dirty="0">
                <a:solidFill>
                  <a:srgbClr val="004080">
                    <a:lumMod val="75000"/>
                  </a:srgbClr>
                </a:solidFill>
                <a:latin typeface="Palatino Linotype" panose="02040502050505030304" pitchFamily="18" charset="0"/>
              </a:rPr>
              <a:t>g) 	pontja értelmében az intézkedések tényéről tájékoztatja a </a:t>
            </a:r>
            <a:r>
              <a:rPr lang="hu-HU" sz="1800" kern="0" dirty="0" smtClean="0">
                <a:solidFill>
                  <a:srgbClr val="004080">
                    <a:lumMod val="75000"/>
                  </a:srgbClr>
                </a:solidFill>
                <a:latin typeface="Palatino Linotype" panose="02040502050505030304" pitchFamily="18" charset="0"/>
              </a:rPr>
              <a:t>jelzést </a:t>
            </a:r>
            <a:r>
              <a:rPr lang="hu-HU" sz="1800" kern="0" dirty="0">
                <a:solidFill>
                  <a:srgbClr val="004080">
                    <a:lumMod val="75000"/>
                  </a:srgbClr>
                </a:solidFill>
                <a:latin typeface="Palatino Linotype" panose="02040502050505030304" pitchFamily="18" charset="0"/>
              </a:rPr>
              <a:t>tevőt, feltéve, 	hogy annak személye ismert, és ezzel nem sérti </a:t>
            </a:r>
            <a:r>
              <a:rPr lang="hu-HU" sz="1800" kern="0" dirty="0" smtClean="0">
                <a:solidFill>
                  <a:srgbClr val="004080">
                    <a:lumMod val="75000"/>
                  </a:srgbClr>
                </a:solidFill>
                <a:latin typeface="Palatino Linotype" panose="02040502050505030304" pitchFamily="18" charset="0"/>
              </a:rPr>
              <a:t> meg </a:t>
            </a:r>
            <a:r>
              <a:rPr lang="hu-HU" sz="1800" kern="0" dirty="0">
                <a:solidFill>
                  <a:srgbClr val="004080">
                    <a:lumMod val="75000"/>
                  </a:srgbClr>
                </a:solidFill>
                <a:latin typeface="Palatino Linotype" panose="02040502050505030304" pitchFamily="18" charset="0"/>
              </a:rPr>
              <a:t>a Gyvt. 17. § (2a) 	bekezdése 	szerinti zárt adatkezelés </a:t>
            </a:r>
            <a:r>
              <a:rPr lang="hu-HU" sz="1800" kern="0" dirty="0" smtClean="0">
                <a:solidFill>
                  <a:srgbClr val="004080">
                    <a:lumMod val="75000"/>
                  </a:srgbClr>
                </a:solidFill>
                <a:latin typeface="Palatino Linotype" panose="02040502050505030304" pitchFamily="18" charset="0"/>
              </a:rPr>
              <a:t> kötelezettségét</a:t>
            </a:r>
            <a:r>
              <a:rPr lang="hu-HU" sz="1800" kern="0" dirty="0">
                <a:solidFill>
                  <a:srgbClr val="004080">
                    <a:lumMod val="75000"/>
                  </a:srgbClr>
                </a:solidFill>
                <a:latin typeface="Palatino Linotype" panose="02040502050505030304" pitchFamily="18" charset="0"/>
              </a:rPr>
              <a:t>.</a:t>
            </a:r>
          </a:p>
          <a:p>
            <a:endParaRPr lang="hu-HU" dirty="0"/>
          </a:p>
        </p:txBody>
      </p:sp>
      <p:pic>
        <p:nvPicPr>
          <p:cNvPr id="4" name="Kép 3">
            <a:extLst>
              <a:ext uri="{FF2B5EF4-FFF2-40B4-BE49-F238E27FC236}">
                <a16:creationId xmlns:a16="http://schemas.microsoft.com/office/drawing/2014/main" xmlns="" id="{19081C94-BBDD-44EC-B6AE-B66FCBA8F394}"/>
              </a:ext>
            </a:extLst>
          </p:cNvPr>
          <p:cNvPicPr>
            <a:picLocks noChangeAspect="1"/>
          </p:cNvPicPr>
          <p:nvPr/>
        </p:nvPicPr>
        <p:blipFill>
          <a:blip r:embed="rId2"/>
          <a:stretch>
            <a:fillRect/>
          </a:stretch>
        </p:blipFill>
        <p:spPr>
          <a:xfrm>
            <a:off x="10266418" y="5733470"/>
            <a:ext cx="1524132" cy="938865"/>
          </a:xfrm>
          <a:prstGeom prst="rect">
            <a:avLst/>
          </a:prstGeom>
        </p:spPr>
      </p:pic>
    </p:spTree>
    <p:extLst>
      <p:ext uri="{BB962C8B-B14F-4D97-AF65-F5344CB8AC3E}">
        <p14:creationId xmlns:p14="http://schemas.microsoft.com/office/powerpoint/2010/main" val="3388384824"/>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00B050"/>
            </a:gs>
            <a:gs pos="74000">
              <a:schemeClr val="accent1">
                <a:lumMod val="45000"/>
                <a:lumOff val="55000"/>
              </a:schemeClr>
            </a:gs>
            <a:gs pos="83000">
              <a:schemeClr val="accent1">
                <a:lumMod val="45000"/>
                <a:lumOff val="55000"/>
              </a:schemeClr>
            </a:gs>
            <a:gs pos="100000">
              <a:schemeClr val="accent1">
                <a:lumMod val="30000"/>
                <a:lumOff val="70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xmlns="" id="{A04E853B-76B4-4669-850E-88EAC0889AA2}"/>
              </a:ext>
            </a:extLst>
          </p:cNvPr>
          <p:cNvSpPr>
            <a:spLocks noGrp="1"/>
          </p:cNvSpPr>
          <p:nvPr>
            <p:ph type="ctrTitle"/>
          </p:nvPr>
        </p:nvSpPr>
        <p:spPr>
          <a:xfrm>
            <a:off x="844062" y="330668"/>
            <a:ext cx="9823938" cy="1137647"/>
          </a:xfrm>
        </p:spPr>
        <p:txBody>
          <a:bodyPr/>
          <a:lstStyle/>
          <a:p>
            <a:r>
              <a:rPr lang="hu-HU" sz="3200" b="1" kern="0" dirty="0">
                <a:solidFill>
                  <a:srgbClr val="004080">
                    <a:lumMod val="75000"/>
                  </a:srgbClr>
                </a:solidFill>
                <a:latin typeface="Palatino Linotype" panose="02040502050505030304" pitchFamily="18" charset="0"/>
              </a:rPr>
              <a:t>A gyermekvédelmi jelzőrendszeri készenléti szolgáltatás működési keretei</a:t>
            </a:r>
            <a:endParaRPr lang="hu-HU" dirty="0"/>
          </a:p>
        </p:txBody>
      </p:sp>
      <p:sp>
        <p:nvSpPr>
          <p:cNvPr id="3" name="Alcím 2">
            <a:extLst>
              <a:ext uri="{FF2B5EF4-FFF2-40B4-BE49-F238E27FC236}">
                <a16:creationId xmlns:a16="http://schemas.microsoft.com/office/drawing/2014/main" xmlns="" id="{A6C13C7D-BB49-466A-A299-CC470FBDE7AD}"/>
              </a:ext>
            </a:extLst>
          </p:cNvPr>
          <p:cNvSpPr>
            <a:spLocks noGrp="1"/>
          </p:cNvSpPr>
          <p:nvPr>
            <p:ph type="subTitle" idx="1"/>
          </p:nvPr>
        </p:nvSpPr>
        <p:spPr>
          <a:xfrm>
            <a:off x="844062" y="1661746"/>
            <a:ext cx="9823938" cy="4865586"/>
          </a:xfrm>
        </p:spPr>
        <p:txBody>
          <a:bodyPr/>
          <a:lstStyle/>
          <a:p>
            <a:pPr lvl="0" fontAlgn="base">
              <a:lnSpc>
                <a:spcPct val="100000"/>
              </a:lnSpc>
              <a:spcBef>
                <a:spcPct val="20000"/>
              </a:spcBef>
              <a:spcAft>
                <a:spcPct val="0"/>
              </a:spcAft>
            </a:pPr>
            <a:endParaRPr lang="hu-HU" b="1" kern="0" dirty="0">
              <a:solidFill>
                <a:srgbClr val="004080">
                  <a:lumMod val="75000"/>
                </a:srgbClr>
              </a:solidFill>
              <a:latin typeface="Palatino Linotype" panose="02040502050505030304" pitchFamily="18" charset="0"/>
            </a:endParaRPr>
          </a:p>
          <a:p>
            <a:pPr lvl="0" fontAlgn="base">
              <a:lnSpc>
                <a:spcPct val="100000"/>
              </a:lnSpc>
              <a:spcBef>
                <a:spcPct val="20000"/>
              </a:spcBef>
              <a:spcAft>
                <a:spcPct val="0"/>
              </a:spcAft>
            </a:pPr>
            <a:r>
              <a:rPr lang="hu-HU" b="1" kern="0" dirty="0">
                <a:solidFill>
                  <a:srgbClr val="004080">
                    <a:lumMod val="75000"/>
                  </a:srgbClr>
                </a:solidFill>
                <a:latin typeface="Palatino Linotype" panose="02040502050505030304" pitchFamily="18" charset="0"/>
              </a:rPr>
              <a:t>Személyi feltétel</a:t>
            </a:r>
          </a:p>
          <a:p>
            <a:pPr lvl="0" algn="just" fontAlgn="base">
              <a:lnSpc>
                <a:spcPct val="100000"/>
              </a:lnSpc>
              <a:spcBef>
                <a:spcPct val="20000"/>
              </a:spcBef>
              <a:spcAft>
                <a:spcPct val="0"/>
              </a:spcAft>
            </a:pPr>
            <a:endParaRPr lang="hu-HU" sz="2000" kern="0" dirty="0">
              <a:solidFill>
                <a:srgbClr val="004080">
                  <a:lumMod val="75000"/>
                </a:srgbClr>
              </a:solidFill>
              <a:latin typeface="Palatino Linotype" panose="02040502050505030304" pitchFamily="18" charset="0"/>
            </a:endParaRPr>
          </a:p>
          <a:p>
            <a:pPr lvl="0" algn="just" fontAlgn="base">
              <a:lnSpc>
                <a:spcPct val="100000"/>
              </a:lnSpc>
              <a:spcBef>
                <a:spcPct val="20000"/>
              </a:spcBef>
              <a:spcAft>
                <a:spcPct val="0"/>
              </a:spcAft>
            </a:pPr>
            <a:r>
              <a:rPr lang="hu-HU" sz="2000" kern="0" dirty="0">
                <a:solidFill>
                  <a:srgbClr val="004080">
                    <a:lumMod val="75000"/>
                  </a:srgbClr>
                </a:solidFill>
                <a:latin typeface="Palatino Linotype" panose="02040502050505030304" pitchFamily="18" charset="0"/>
              </a:rPr>
              <a:t>Család- és Gyermekjóléti Központ alkalmazásában álló, gyermekjóléti szolgáltatás területén nagy szakmai tapasztalattal rendelkező esetmenedzser/tanácsadó látja el a feladatot, akinek a végzettsége megfelel az </a:t>
            </a:r>
            <a:r>
              <a:rPr lang="hu-HU" sz="2000" kern="0" dirty="0" err="1">
                <a:solidFill>
                  <a:srgbClr val="004080">
                    <a:lumMod val="75000"/>
                  </a:srgbClr>
                </a:solidFill>
                <a:latin typeface="Palatino Linotype" panose="02040502050505030304" pitchFamily="18" charset="0"/>
              </a:rPr>
              <a:t>NMr</a:t>
            </a:r>
            <a:r>
              <a:rPr lang="hu-HU" sz="2000" kern="0" dirty="0">
                <a:solidFill>
                  <a:srgbClr val="004080">
                    <a:lumMod val="75000"/>
                  </a:srgbClr>
                </a:solidFill>
                <a:latin typeface="Palatino Linotype" panose="02040502050505030304" pitchFamily="18" charset="0"/>
              </a:rPr>
              <a:t> 2. számú melléklet II. rész 1/a pontjában (esetmenedzser/tanácsadó) foglaltaknak. Szükség esetén a központ bevonhatja a szolgáltatás biztosításába a saját intézményi alkalmazásában álló, azon család- és gyermekjóléti szolgálat családsegítőit is, akik szakképzettsége megfelel az </a:t>
            </a:r>
            <a:r>
              <a:rPr lang="hu-HU" sz="2000" kern="0" dirty="0" err="1">
                <a:solidFill>
                  <a:srgbClr val="004080">
                    <a:lumMod val="75000"/>
                  </a:srgbClr>
                </a:solidFill>
                <a:latin typeface="Palatino Linotype" panose="02040502050505030304" pitchFamily="18" charset="0"/>
              </a:rPr>
              <a:t>NMr</a:t>
            </a:r>
            <a:r>
              <a:rPr lang="hu-HU" sz="2000" kern="0" dirty="0">
                <a:solidFill>
                  <a:srgbClr val="004080">
                    <a:lumMod val="75000"/>
                  </a:srgbClr>
                </a:solidFill>
                <a:latin typeface="Palatino Linotype" panose="02040502050505030304" pitchFamily="18" charset="0"/>
              </a:rPr>
              <a:t> 2. számú melléklet II. rész 1 pontjában megjelölt képesítési előírásoknak. </a:t>
            </a:r>
          </a:p>
          <a:p>
            <a:endParaRPr lang="hu-HU" dirty="0"/>
          </a:p>
        </p:txBody>
      </p:sp>
      <p:pic>
        <p:nvPicPr>
          <p:cNvPr id="4" name="Kép 3">
            <a:extLst>
              <a:ext uri="{FF2B5EF4-FFF2-40B4-BE49-F238E27FC236}">
                <a16:creationId xmlns:a16="http://schemas.microsoft.com/office/drawing/2014/main" xmlns="" id="{F25BBD2E-4810-4DA3-9598-E2D09A489460}"/>
              </a:ext>
            </a:extLst>
          </p:cNvPr>
          <p:cNvPicPr>
            <a:picLocks noChangeAspect="1"/>
          </p:cNvPicPr>
          <p:nvPr/>
        </p:nvPicPr>
        <p:blipFill>
          <a:blip r:embed="rId2"/>
          <a:stretch>
            <a:fillRect/>
          </a:stretch>
        </p:blipFill>
        <p:spPr>
          <a:xfrm>
            <a:off x="10284004" y="5588467"/>
            <a:ext cx="1524132" cy="938865"/>
          </a:xfrm>
          <a:prstGeom prst="rect">
            <a:avLst/>
          </a:prstGeom>
        </p:spPr>
      </p:pic>
    </p:spTree>
    <p:extLst>
      <p:ext uri="{BB962C8B-B14F-4D97-AF65-F5344CB8AC3E}">
        <p14:creationId xmlns:p14="http://schemas.microsoft.com/office/powerpoint/2010/main" val="1761264599"/>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00B050"/>
            </a:gs>
            <a:gs pos="74000">
              <a:schemeClr val="accent1">
                <a:lumMod val="45000"/>
                <a:lumOff val="55000"/>
              </a:schemeClr>
            </a:gs>
            <a:gs pos="83000">
              <a:schemeClr val="accent1">
                <a:lumMod val="45000"/>
                <a:lumOff val="55000"/>
              </a:schemeClr>
            </a:gs>
            <a:gs pos="100000">
              <a:schemeClr val="accent1">
                <a:lumMod val="30000"/>
                <a:lumOff val="70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xmlns="" id="{A04E853B-76B4-4669-850E-88EAC0889AA2}"/>
              </a:ext>
            </a:extLst>
          </p:cNvPr>
          <p:cNvSpPr>
            <a:spLocks noGrp="1"/>
          </p:cNvSpPr>
          <p:nvPr>
            <p:ph type="ctrTitle"/>
          </p:nvPr>
        </p:nvSpPr>
        <p:spPr>
          <a:xfrm>
            <a:off x="1274885" y="298938"/>
            <a:ext cx="9393115" cy="1046285"/>
          </a:xfrm>
        </p:spPr>
        <p:txBody>
          <a:bodyPr/>
          <a:lstStyle/>
          <a:p>
            <a:r>
              <a:rPr lang="hu-HU" sz="2800" b="1" kern="0" dirty="0">
                <a:solidFill>
                  <a:srgbClr val="004080">
                    <a:lumMod val="75000"/>
                  </a:srgbClr>
                </a:solidFill>
                <a:latin typeface="Palatino Linotype" panose="02040502050505030304" pitchFamily="18" charset="0"/>
              </a:rPr>
              <a:t>A gyermekvédelmi jelzőrendszeri készenléti szolgáltatás működési keretei</a:t>
            </a:r>
            <a:endParaRPr lang="hu-HU" dirty="0"/>
          </a:p>
        </p:txBody>
      </p:sp>
      <p:sp>
        <p:nvSpPr>
          <p:cNvPr id="3" name="Alcím 2">
            <a:extLst>
              <a:ext uri="{FF2B5EF4-FFF2-40B4-BE49-F238E27FC236}">
                <a16:creationId xmlns:a16="http://schemas.microsoft.com/office/drawing/2014/main" xmlns="" id="{A6C13C7D-BB49-466A-A299-CC470FBDE7AD}"/>
              </a:ext>
            </a:extLst>
          </p:cNvPr>
          <p:cNvSpPr>
            <a:spLocks noGrp="1"/>
          </p:cNvSpPr>
          <p:nvPr>
            <p:ph type="subTitle" idx="1"/>
          </p:nvPr>
        </p:nvSpPr>
        <p:spPr>
          <a:xfrm>
            <a:off x="940777" y="1626577"/>
            <a:ext cx="9727223" cy="4739054"/>
          </a:xfrm>
        </p:spPr>
        <p:txBody>
          <a:bodyPr>
            <a:normAutofit/>
          </a:bodyPr>
          <a:lstStyle/>
          <a:p>
            <a:pPr marL="342900" lvl="0" indent="-342900" algn="just" fontAlgn="base">
              <a:lnSpc>
                <a:spcPct val="100000"/>
              </a:lnSpc>
              <a:spcBef>
                <a:spcPct val="20000"/>
              </a:spcBef>
              <a:buFont typeface="Symbol"/>
              <a:buChar char=""/>
            </a:pPr>
            <a:endParaRPr lang="hu-HU" sz="2000" kern="0" dirty="0">
              <a:solidFill>
                <a:srgbClr val="004080">
                  <a:lumMod val="75000"/>
                </a:srgbClr>
              </a:solidFill>
              <a:latin typeface="Palatino Linotype"/>
              <a:ea typeface="Calibri"/>
              <a:cs typeface="Arial"/>
            </a:endParaRPr>
          </a:p>
          <a:p>
            <a:pPr marL="342900" lvl="0" indent="-342900" algn="just" fontAlgn="base">
              <a:lnSpc>
                <a:spcPct val="100000"/>
              </a:lnSpc>
              <a:spcBef>
                <a:spcPct val="20000"/>
              </a:spcBef>
              <a:buFont typeface="Symbol"/>
              <a:buChar char=""/>
            </a:pPr>
            <a:r>
              <a:rPr lang="hu-HU" sz="2000" kern="0" dirty="0">
                <a:solidFill>
                  <a:srgbClr val="004080">
                    <a:lumMod val="75000"/>
                  </a:srgbClr>
                </a:solidFill>
                <a:latin typeface="Palatino Linotype"/>
                <a:ea typeface="Calibri"/>
                <a:cs typeface="Arial"/>
              </a:rPr>
              <a:t>Egy, kizárólag a készenléti szolgáltatás elérésére biztosított mobil telefonkészülék, állandó telefonszám biztosítása, mely munkaidőn túl elérhető.</a:t>
            </a:r>
            <a:endParaRPr lang="hu-HU" sz="2000" kern="0" dirty="0">
              <a:solidFill>
                <a:srgbClr val="004080">
                  <a:lumMod val="75000"/>
                </a:srgbClr>
              </a:solidFill>
              <a:latin typeface="Palatino Linotype" panose="02040502050505030304" pitchFamily="18" charset="0"/>
            </a:endParaRPr>
          </a:p>
          <a:p>
            <a:pPr marL="342900" lvl="0" indent="-342900" algn="just" fontAlgn="base">
              <a:lnSpc>
                <a:spcPct val="100000"/>
              </a:lnSpc>
              <a:spcBef>
                <a:spcPct val="20000"/>
              </a:spcBef>
              <a:buFont typeface="Symbol"/>
              <a:buChar char=""/>
            </a:pPr>
            <a:r>
              <a:rPr lang="hu-HU" sz="2000" kern="0" dirty="0">
                <a:solidFill>
                  <a:srgbClr val="004080">
                    <a:lumMod val="75000"/>
                  </a:srgbClr>
                </a:solidFill>
                <a:latin typeface="Palatino Linotype"/>
                <a:ea typeface="Calibri"/>
                <a:cs typeface="Arial"/>
              </a:rPr>
              <a:t>A készenléti szolgálat biztosításához a készenléti munkatársnak az intézkedés elősegítése céljából cím- és telefonlistával kell rendelkeznie (családok átmeneti otthona, gyermekek átmeneti otthona, krízisszálló, rendőrség, egészségügyi intézmények, mentő, krízis befogadó otthon, stb.) a hatékony tájékoztatás és intézkedés érdekében. </a:t>
            </a:r>
            <a:endParaRPr lang="hu-HU" sz="2000" kern="0" dirty="0">
              <a:solidFill>
                <a:srgbClr val="004080">
                  <a:lumMod val="75000"/>
                </a:srgbClr>
              </a:solidFill>
              <a:latin typeface="Palatino Linotype" panose="02040502050505030304" pitchFamily="18" charset="0"/>
            </a:endParaRPr>
          </a:p>
          <a:p>
            <a:pPr marL="342900" lvl="0" indent="-342900" algn="just" fontAlgn="base">
              <a:lnSpc>
                <a:spcPct val="100000"/>
              </a:lnSpc>
              <a:spcBef>
                <a:spcPct val="20000"/>
              </a:spcBef>
              <a:buFont typeface="Symbol"/>
              <a:buChar char=""/>
            </a:pPr>
            <a:r>
              <a:rPr lang="hu-HU" sz="2000" kern="0" dirty="0">
                <a:solidFill>
                  <a:srgbClr val="004080">
                    <a:lumMod val="75000"/>
                  </a:srgbClr>
                </a:solidFill>
                <a:latin typeface="Palatino Linotype"/>
                <a:ea typeface="Calibri"/>
                <a:cs typeface="Arial"/>
              </a:rPr>
              <a:t>Készenléti szolgálat telefonszámának változásáról a Szociális és Gyermekvédelmi Főigazgatóság Módszertani Főosztályát soron kívül tájékoztatni kell a </a:t>
            </a:r>
            <a:r>
              <a:rPr lang="hu-HU" sz="2000" b="1" u="sng" kern="0" dirty="0">
                <a:solidFill>
                  <a:srgbClr val="FF0000"/>
                </a:solidFill>
                <a:latin typeface="Palatino Linotype"/>
                <a:ea typeface="Calibri"/>
                <a:cs typeface="Arial"/>
                <a:hlinkClick r:id="rId2">
                  <a:extLst>
                    <a:ext uri="{A12FA001-AC4F-418D-AE19-62706E023703}">
                      <ahyp:hlinkClr xmlns:ahyp="http://schemas.microsoft.com/office/drawing/2018/hyperlinkcolor" xmlns="" val="tx"/>
                    </a:ext>
                  </a:extLst>
                </a:hlinkClick>
              </a:rPr>
              <a:t>modszertan@szgyf.gov.hu</a:t>
            </a:r>
            <a:r>
              <a:rPr lang="hu-HU" sz="2000" kern="0" dirty="0">
                <a:solidFill>
                  <a:srgbClr val="FF0000"/>
                </a:solidFill>
                <a:latin typeface="Palatino Linotype"/>
                <a:ea typeface="Calibri"/>
                <a:cs typeface="Arial"/>
              </a:rPr>
              <a:t> </a:t>
            </a:r>
            <a:r>
              <a:rPr lang="hu-HU" sz="2000" kern="0" dirty="0">
                <a:solidFill>
                  <a:srgbClr val="004080">
                    <a:lumMod val="75000"/>
                  </a:srgbClr>
                </a:solidFill>
                <a:latin typeface="Palatino Linotype"/>
                <a:ea typeface="Calibri"/>
                <a:cs typeface="Arial"/>
              </a:rPr>
              <a:t>és a </a:t>
            </a:r>
            <a:r>
              <a:rPr lang="hu-HU" sz="2000" b="1" u="sng" kern="0" dirty="0">
                <a:solidFill>
                  <a:srgbClr val="FF0000"/>
                </a:solidFill>
                <a:latin typeface="Palatino Linotype"/>
                <a:ea typeface="Calibri"/>
                <a:cs typeface="Arial"/>
                <a:hlinkClick r:id="rId3">
                  <a:extLst>
                    <a:ext uri="{A12FA001-AC4F-418D-AE19-62706E023703}">
                      <ahyp:hlinkClr xmlns:ahyp="http://schemas.microsoft.com/office/drawing/2018/hyperlinkcolor" xmlns="" val="tx"/>
                    </a:ext>
                  </a:extLst>
                </a:hlinkClick>
              </a:rPr>
              <a:t>gyermekvedo.hivoszam@szgyf.gov.hu</a:t>
            </a:r>
            <a:r>
              <a:rPr lang="hu-HU" sz="2000" kern="0" dirty="0">
                <a:solidFill>
                  <a:srgbClr val="FF0000"/>
                </a:solidFill>
                <a:latin typeface="Palatino Linotype"/>
                <a:ea typeface="Calibri"/>
                <a:cs typeface="Arial"/>
              </a:rPr>
              <a:t> </a:t>
            </a:r>
            <a:r>
              <a:rPr lang="hu-HU" sz="2000" kern="0" dirty="0">
                <a:solidFill>
                  <a:srgbClr val="004080">
                    <a:lumMod val="75000"/>
                  </a:srgbClr>
                </a:solidFill>
                <a:latin typeface="Palatino Linotype"/>
                <a:ea typeface="Calibri"/>
                <a:cs typeface="Arial"/>
              </a:rPr>
              <a:t>címeken. A frissített országos telefonszám lista a Szociális Ágazati Portálon elérhető.</a:t>
            </a:r>
            <a:endParaRPr lang="hu-HU" sz="2000" kern="0" dirty="0">
              <a:solidFill>
                <a:srgbClr val="004080">
                  <a:lumMod val="75000"/>
                </a:srgbClr>
              </a:solidFill>
              <a:latin typeface="Palatino Linotype" panose="02040502050505030304" pitchFamily="18" charset="0"/>
            </a:endParaRPr>
          </a:p>
          <a:p>
            <a:pPr marL="342900" lvl="0" indent="-342900" algn="just" fontAlgn="base">
              <a:lnSpc>
                <a:spcPct val="100000"/>
              </a:lnSpc>
              <a:spcBef>
                <a:spcPct val="20000"/>
              </a:spcBef>
              <a:buFont typeface="Symbol"/>
              <a:buChar char=""/>
            </a:pPr>
            <a:r>
              <a:rPr lang="hu-HU" sz="2000" kern="0" dirty="0">
                <a:solidFill>
                  <a:srgbClr val="004080">
                    <a:lumMod val="75000"/>
                  </a:srgbClr>
                </a:solidFill>
                <a:latin typeface="Palatino Linotype"/>
                <a:ea typeface="Calibri"/>
                <a:cs typeface="Arial"/>
              </a:rPr>
              <a:t>Szükség esetén a hívások kontrollálása híváslista megkérésével – intézményvezetői kompetencia.</a:t>
            </a:r>
            <a:endParaRPr lang="hu-HU" sz="2000" kern="0" dirty="0">
              <a:solidFill>
                <a:srgbClr val="004080">
                  <a:lumMod val="75000"/>
                </a:srgbClr>
              </a:solidFill>
              <a:latin typeface="Palatino Linotype" panose="02040502050505030304" pitchFamily="18" charset="0"/>
            </a:endParaRPr>
          </a:p>
          <a:p>
            <a:endParaRPr lang="hu-HU" dirty="0"/>
          </a:p>
        </p:txBody>
      </p:sp>
      <p:pic>
        <p:nvPicPr>
          <p:cNvPr id="4" name="Kép 3">
            <a:extLst>
              <a:ext uri="{FF2B5EF4-FFF2-40B4-BE49-F238E27FC236}">
                <a16:creationId xmlns:a16="http://schemas.microsoft.com/office/drawing/2014/main" xmlns="" id="{29759875-435A-4001-930B-85B00607FDB8}"/>
              </a:ext>
            </a:extLst>
          </p:cNvPr>
          <p:cNvPicPr>
            <a:picLocks noChangeAspect="1"/>
          </p:cNvPicPr>
          <p:nvPr/>
        </p:nvPicPr>
        <p:blipFill>
          <a:blip r:embed="rId4"/>
          <a:stretch>
            <a:fillRect/>
          </a:stretch>
        </p:blipFill>
        <p:spPr>
          <a:xfrm>
            <a:off x="10310380" y="5698301"/>
            <a:ext cx="1524132" cy="938865"/>
          </a:xfrm>
          <a:prstGeom prst="rect">
            <a:avLst/>
          </a:prstGeom>
        </p:spPr>
      </p:pic>
    </p:spTree>
    <p:extLst>
      <p:ext uri="{BB962C8B-B14F-4D97-AF65-F5344CB8AC3E}">
        <p14:creationId xmlns:p14="http://schemas.microsoft.com/office/powerpoint/2010/main" val="1025051352"/>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00B050"/>
            </a:gs>
            <a:gs pos="74000">
              <a:schemeClr val="accent1">
                <a:lumMod val="45000"/>
                <a:lumOff val="55000"/>
              </a:schemeClr>
            </a:gs>
            <a:gs pos="83000">
              <a:schemeClr val="accent1">
                <a:lumMod val="45000"/>
                <a:lumOff val="55000"/>
              </a:schemeClr>
            </a:gs>
            <a:gs pos="100000">
              <a:schemeClr val="accent1">
                <a:lumMod val="30000"/>
                <a:lumOff val="70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xmlns="" id="{A04E853B-76B4-4669-850E-88EAC0889AA2}"/>
              </a:ext>
            </a:extLst>
          </p:cNvPr>
          <p:cNvSpPr>
            <a:spLocks noGrp="1"/>
          </p:cNvSpPr>
          <p:nvPr>
            <p:ph type="ctrTitle"/>
          </p:nvPr>
        </p:nvSpPr>
        <p:spPr>
          <a:xfrm>
            <a:off x="879231" y="269122"/>
            <a:ext cx="9788769" cy="1128855"/>
          </a:xfrm>
        </p:spPr>
        <p:txBody>
          <a:bodyPr/>
          <a:lstStyle/>
          <a:p>
            <a:r>
              <a:rPr lang="hu-HU" sz="3200" b="1" kern="0" dirty="0">
                <a:solidFill>
                  <a:srgbClr val="004080">
                    <a:lumMod val="75000"/>
                  </a:srgbClr>
                </a:solidFill>
                <a:latin typeface="Palatino Linotype" panose="02040502050505030304" pitchFamily="18" charset="0"/>
              </a:rPr>
              <a:t>A készenléti szolgáltatás biztosításának munkajogi szabályozása </a:t>
            </a:r>
            <a:endParaRPr lang="hu-HU" dirty="0"/>
          </a:p>
        </p:txBody>
      </p:sp>
      <p:sp>
        <p:nvSpPr>
          <p:cNvPr id="3" name="Alcím 2">
            <a:extLst>
              <a:ext uri="{FF2B5EF4-FFF2-40B4-BE49-F238E27FC236}">
                <a16:creationId xmlns:a16="http://schemas.microsoft.com/office/drawing/2014/main" xmlns="" id="{A6C13C7D-BB49-466A-A299-CC470FBDE7AD}"/>
              </a:ext>
            </a:extLst>
          </p:cNvPr>
          <p:cNvSpPr>
            <a:spLocks noGrp="1"/>
          </p:cNvSpPr>
          <p:nvPr>
            <p:ph type="subTitle" idx="1"/>
          </p:nvPr>
        </p:nvSpPr>
        <p:spPr>
          <a:xfrm>
            <a:off x="879231" y="1732085"/>
            <a:ext cx="9788769" cy="4747846"/>
          </a:xfrm>
        </p:spPr>
        <p:txBody>
          <a:bodyPr/>
          <a:lstStyle/>
          <a:p>
            <a:pPr lvl="0" algn="just" fontAlgn="base">
              <a:lnSpc>
                <a:spcPct val="115000"/>
              </a:lnSpc>
              <a:spcBef>
                <a:spcPts val="500"/>
              </a:spcBef>
            </a:pPr>
            <a:r>
              <a:rPr lang="hu-HU" sz="1600" kern="0" dirty="0">
                <a:solidFill>
                  <a:srgbClr val="004080">
                    <a:lumMod val="75000"/>
                  </a:srgbClr>
                </a:solidFill>
                <a:latin typeface="Palatino Linotype"/>
                <a:ea typeface="Calibri"/>
                <a:cs typeface="Arial"/>
              </a:rPr>
              <a:t>A család- és gyermekjóléti központ készenléti szolgálatot ellátó munkatársait a készenlét időtartamára készenléti díj illeti meg a 2012. évi I. törvény a munkatörvénykönyvéről (a továbbiakban: Mt.) 110.§ (1) bekezdése alapján „</a:t>
            </a:r>
            <a:r>
              <a:rPr lang="hu-HU" sz="1600" i="1" kern="0" dirty="0">
                <a:solidFill>
                  <a:srgbClr val="004080">
                    <a:lumMod val="75000"/>
                  </a:srgbClr>
                </a:solidFill>
                <a:latin typeface="Palatino Linotype"/>
                <a:ea typeface="Calibri"/>
                <a:cs typeface="Arial"/>
              </a:rPr>
              <a:t>a munkavállaló a beosztás szerinti napi munkaidején kívül rendelkezésre állásra kötelezhető”.</a:t>
            </a:r>
            <a:r>
              <a:rPr lang="hu-HU" sz="1600" kern="0" dirty="0">
                <a:solidFill>
                  <a:srgbClr val="004080">
                    <a:lumMod val="75000"/>
                  </a:srgbClr>
                </a:solidFill>
                <a:latin typeface="Palatino Linotype"/>
                <a:ea typeface="Calibri"/>
                <a:cs typeface="Arial"/>
              </a:rPr>
              <a:t> </a:t>
            </a:r>
          </a:p>
          <a:p>
            <a:pPr lvl="0" algn="just" fontAlgn="base">
              <a:lnSpc>
                <a:spcPct val="115000"/>
              </a:lnSpc>
              <a:spcBef>
                <a:spcPts val="500"/>
              </a:spcBef>
            </a:pPr>
            <a:endParaRPr lang="hu-HU" sz="1100" kern="0" dirty="0">
              <a:solidFill>
                <a:srgbClr val="004080">
                  <a:lumMod val="75000"/>
                </a:srgbClr>
              </a:solidFill>
              <a:ea typeface="Times New Roman"/>
              <a:cs typeface="Times New Roman"/>
            </a:endParaRPr>
          </a:p>
          <a:p>
            <a:pPr lvl="0" algn="just" fontAlgn="base">
              <a:lnSpc>
                <a:spcPct val="115000"/>
              </a:lnSpc>
              <a:spcBef>
                <a:spcPts val="500"/>
              </a:spcBef>
              <a:spcAft>
                <a:spcPts val="800"/>
              </a:spcAft>
            </a:pPr>
            <a:r>
              <a:rPr lang="hu-HU" sz="1600" kern="0" dirty="0">
                <a:solidFill>
                  <a:srgbClr val="004080">
                    <a:lumMod val="75000"/>
                  </a:srgbClr>
                </a:solidFill>
                <a:latin typeface="Palatino Linotype"/>
                <a:ea typeface="Calibri"/>
                <a:cs typeface="Arial"/>
              </a:rPr>
              <a:t>A készenlétet minden esetben a munkáltató rendeli el, a készenléti beosztás elkészítésével. A készenléti beosztást a készenléttel érintett hónapot megelőzően egy héttel korábban a készenléti szolgálatot ellátó munkatársakkal ismertetni kell. A készenlét időtartama alatt a munkavállaló köteles rendelkezésre állni és munkára képes állapotát köteles megőrizni, és a munkáltató utasítása szerint munkát végezni.</a:t>
            </a:r>
            <a:endParaRPr lang="hu-HU" sz="1100" kern="0" dirty="0">
              <a:solidFill>
                <a:srgbClr val="004080">
                  <a:lumMod val="75000"/>
                </a:srgbClr>
              </a:solidFill>
              <a:ea typeface="Times New Roman"/>
              <a:cs typeface="Times New Roman"/>
            </a:endParaRPr>
          </a:p>
          <a:p>
            <a:pPr lvl="0" algn="just" fontAlgn="base">
              <a:lnSpc>
                <a:spcPct val="115000"/>
              </a:lnSpc>
              <a:spcBef>
                <a:spcPts val="500"/>
              </a:spcBef>
            </a:pPr>
            <a:r>
              <a:rPr lang="hu-HU" sz="1600" kern="0" dirty="0">
                <a:solidFill>
                  <a:srgbClr val="004080">
                    <a:lumMod val="75000"/>
                  </a:srgbClr>
                </a:solidFill>
                <a:latin typeface="Palatino Linotype"/>
                <a:ea typeface="Calibri"/>
                <a:cs typeface="Arial"/>
              </a:rPr>
              <a:t>Egy készenléti szolgálatot ellátó munkatárs havi készenléti időtartama a százhatvannyolc órát nem haladhatja meg.</a:t>
            </a:r>
          </a:p>
          <a:p>
            <a:pPr lvl="0" algn="just" fontAlgn="base">
              <a:lnSpc>
                <a:spcPct val="115000"/>
              </a:lnSpc>
              <a:spcBef>
                <a:spcPts val="500"/>
              </a:spcBef>
            </a:pPr>
            <a:endParaRPr lang="hu-HU" sz="1100" kern="0" dirty="0">
              <a:solidFill>
                <a:srgbClr val="004080">
                  <a:lumMod val="75000"/>
                </a:srgbClr>
              </a:solidFill>
              <a:ea typeface="Times New Roman"/>
              <a:cs typeface="Times New Roman"/>
            </a:endParaRPr>
          </a:p>
          <a:p>
            <a:pPr lvl="0" algn="just" fontAlgn="base">
              <a:lnSpc>
                <a:spcPct val="115000"/>
              </a:lnSpc>
              <a:spcBef>
                <a:spcPts val="500"/>
              </a:spcBef>
            </a:pPr>
            <a:r>
              <a:rPr lang="hu-HU" sz="1600" kern="0" dirty="0">
                <a:solidFill>
                  <a:srgbClr val="004080">
                    <a:lumMod val="75000"/>
                  </a:srgbClr>
                </a:solidFill>
                <a:latin typeface="Palatino Linotype"/>
                <a:ea typeface="Calibri"/>
                <a:cs typeface="Arial"/>
              </a:rPr>
              <a:t>A munkáltató köteles a készenléti idő tartamáról nyilvántartást vezetni (Mt. 134.§ (1)).</a:t>
            </a:r>
            <a:endParaRPr lang="hu-HU" sz="1100" kern="0" dirty="0">
              <a:solidFill>
                <a:srgbClr val="004080">
                  <a:lumMod val="75000"/>
                </a:srgbClr>
              </a:solidFill>
              <a:ea typeface="Times New Roman"/>
              <a:cs typeface="Times New Roman"/>
            </a:endParaRPr>
          </a:p>
          <a:p>
            <a:pPr lvl="0" algn="just" fontAlgn="base">
              <a:lnSpc>
                <a:spcPct val="115000"/>
              </a:lnSpc>
              <a:spcBef>
                <a:spcPts val="500"/>
              </a:spcBef>
            </a:pPr>
            <a:r>
              <a:rPr lang="hu-HU" sz="1600" kern="0" dirty="0">
                <a:solidFill>
                  <a:srgbClr val="004080">
                    <a:lumMod val="75000"/>
                  </a:srgbClr>
                </a:solidFill>
                <a:latin typeface="Palatino Linotype"/>
                <a:ea typeface="Calibri"/>
                <a:cs typeface="Arial"/>
              </a:rPr>
              <a:t>A munkáltató köteles a készenlét idejére a készenléti szolgálatot ellátó munkatárs számára minimum 20% bérpótlékot fizetni (Mt.144.§ (1),(2),(3)).</a:t>
            </a:r>
            <a:endParaRPr lang="hu-HU" sz="1100" kern="0" dirty="0">
              <a:solidFill>
                <a:srgbClr val="004080">
                  <a:lumMod val="75000"/>
                </a:srgbClr>
              </a:solidFill>
              <a:ea typeface="Times New Roman"/>
              <a:cs typeface="Times New Roman"/>
            </a:endParaRPr>
          </a:p>
          <a:p>
            <a:endParaRPr lang="hu-HU" dirty="0"/>
          </a:p>
        </p:txBody>
      </p:sp>
      <p:pic>
        <p:nvPicPr>
          <p:cNvPr id="4" name="Kép 3">
            <a:extLst>
              <a:ext uri="{FF2B5EF4-FFF2-40B4-BE49-F238E27FC236}">
                <a16:creationId xmlns:a16="http://schemas.microsoft.com/office/drawing/2014/main" xmlns="" id="{16851698-60EA-47D8-AC98-466C7094C876}"/>
              </a:ext>
            </a:extLst>
          </p:cNvPr>
          <p:cNvPicPr>
            <a:picLocks noChangeAspect="1"/>
          </p:cNvPicPr>
          <p:nvPr/>
        </p:nvPicPr>
        <p:blipFill>
          <a:blip r:embed="rId2"/>
          <a:stretch>
            <a:fillRect/>
          </a:stretch>
        </p:blipFill>
        <p:spPr>
          <a:xfrm>
            <a:off x="10301587" y="5650013"/>
            <a:ext cx="1524132" cy="938865"/>
          </a:xfrm>
          <a:prstGeom prst="rect">
            <a:avLst/>
          </a:prstGeom>
        </p:spPr>
      </p:pic>
    </p:spTree>
    <p:extLst>
      <p:ext uri="{BB962C8B-B14F-4D97-AF65-F5344CB8AC3E}">
        <p14:creationId xmlns:p14="http://schemas.microsoft.com/office/powerpoint/2010/main" val="2246143514"/>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00B050"/>
            </a:gs>
            <a:gs pos="74000">
              <a:schemeClr val="accent1">
                <a:lumMod val="45000"/>
                <a:lumOff val="55000"/>
              </a:schemeClr>
            </a:gs>
            <a:gs pos="83000">
              <a:schemeClr val="accent1">
                <a:lumMod val="45000"/>
                <a:lumOff val="55000"/>
              </a:schemeClr>
            </a:gs>
            <a:gs pos="100000">
              <a:schemeClr val="accent1">
                <a:lumMod val="30000"/>
                <a:lumOff val="70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xmlns="" id="{A04E853B-76B4-4669-850E-88EAC0889AA2}"/>
              </a:ext>
            </a:extLst>
          </p:cNvPr>
          <p:cNvSpPr>
            <a:spLocks noGrp="1"/>
          </p:cNvSpPr>
          <p:nvPr>
            <p:ph type="ctrTitle"/>
          </p:nvPr>
        </p:nvSpPr>
        <p:spPr>
          <a:xfrm>
            <a:off x="1524000" y="1124530"/>
            <a:ext cx="9144000" cy="713062"/>
          </a:xfrm>
        </p:spPr>
        <p:txBody>
          <a:bodyPr>
            <a:normAutofit fontScale="90000"/>
          </a:bodyPr>
          <a:lstStyle/>
          <a:p>
            <a:endParaRPr lang="hu-HU" dirty="0"/>
          </a:p>
        </p:txBody>
      </p:sp>
      <p:sp>
        <p:nvSpPr>
          <p:cNvPr id="3" name="Alcím 2">
            <a:extLst>
              <a:ext uri="{FF2B5EF4-FFF2-40B4-BE49-F238E27FC236}">
                <a16:creationId xmlns:a16="http://schemas.microsoft.com/office/drawing/2014/main" xmlns="" id="{A6C13C7D-BB49-466A-A299-CC470FBDE7AD}"/>
              </a:ext>
            </a:extLst>
          </p:cNvPr>
          <p:cNvSpPr>
            <a:spLocks noGrp="1"/>
          </p:cNvSpPr>
          <p:nvPr>
            <p:ph type="subTitle" idx="1"/>
          </p:nvPr>
        </p:nvSpPr>
        <p:spPr>
          <a:xfrm>
            <a:off x="1524000" y="2540977"/>
            <a:ext cx="9144000" cy="2716823"/>
          </a:xfrm>
        </p:spPr>
        <p:txBody>
          <a:bodyPr/>
          <a:lstStyle/>
          <a:p>
            <a:pPr lvl="0" fontAlgn="base">
              <a:lnSpc>
                <a:spcPct val="100000"/>
              </a:lnSpc>
              <a:spcBef>
                <a:spcPct val="20000"/>
              </a:spcBef>
              <a:spcAft>
                <a:spcPct val="0"/>
              </a:spcAft>
            </a:pPr>
            <a:r>
              <a:rPr lang="hu-HU" sz="3600" b="1" kern="0" dirty="0">
                <a:solidFill>
                  <a:srgbClr val="004080">
                    <a:lumMod val="75000"/>
                  </a:srgbClr>
                </a:solidFill>
                <a:latin typeface="Palatino Linotype" panose="02040502050505030304" pitchFamily="18" charset="0"/>
              </a:rPr>
              <a:t>Köszönöm a figyelmet!</a:t>
            </a:r>
          </a:p>
          <a:p>
            <a:endParaRPr lang="hu-HU" dirty="0"/>
          </a:p>
        </p:txBody>
      </p:sp>
      <p:pic>
        <p:nvPicPr>
          <p:cNvPr id="4" name="Kép 3">
            <a:extLst>
              <a:ext uri="{FF2B5EF4-FFF2-40B4-BE49-F238E27FC236}">
                <a16:creationId xmlns:a16="http://schemas.microsoft.com/office/drawing/2014/main" xmlns="" id="{16851698-60EA-47D8-AC98-466C7094C876}"/>
              </a:ext>
            </a:extLst>
          </p:cNvPr>
          <p:cNvPicPr>
            <a:picLocks noChangeAspect="1"/>
          </p:cNvPicPr>
          <p:nvPr/>
        </p:nvPicPr>
        <p:blipFill>
          <a:blip r:embed="rId2"/>
          <a:stretch>
            <a:fillRect/>
          </a:stretch>
        </p:blipFill>
        <p:spPr>
          <a:xfrm>
            <a:off x="10301587" y="5650013"/>
            <a:ext cx="1524132" cy="938865"/>
          </a:xfrm>
          <a:prstGeom prst="rect">
            <a:avLst/>
          </a:prstGeom>
        </p:spPr>
      </p:pic>
    </p:spTree>
    <p:extLst>
      <p:ext uri="{BB962C8B-B14F-4D97-AF65-F5344CB8AC3E}">
        <p14:creationId xmlns:p14="http://schemas.microsoft.com/office/powerpoint/2010/main" val="849276011"/>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00B050"/>
            </a:gs>
            <a:gs pos="74000">
              <a:schemeClr val="accent1">
                <a:lumMod val="45000"/>
                <a:lumOff val="55000"/>
              </a:schemeClr>
            </a:gs>
            <a:gs pos="83000">
              <a:schemeClr val="accent1">
                <a:lumMod val="45000"/>
                <a:lumOff val="55000"/>
              </a:schemeClr>
            </a:gs>
            <a:gs pos="100000">
              <a:schemeClr val="accent1">
                <a:lumMod val="30000"/>
                <a:lumOff val="70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xmlns="" id="{A04E853B-76B4-4669-850E-88EAC0889AA2}"/>
              </a:ext>
            </a:extLst>
          </p:cNvPr>
          <p:cNvSpPr>
            <a:spLocks noGrp="1"/>
          </p:cNvSpPr>
          <p:nvPr>
            <p:ph type="ctrTitle"/>
          </p:nvPr>
        </p:nvSpPr>
        <p:spPr>
          <a:xfrm>
            <a:off x="439615" y="1124530"/>
            <a:ext cx="10228385" cy="2387600"/>
          </a:xfrm>
        </p:spPr>
        <p:txBody>
          <a:bodyPr/>
          <a:lstStyle/>
          <a:p>
            <a:endParaRPr lang="hu-HU" dirty="0"/>
          </a:p>
        </p:txBody>
      </p:sp>
      <p:sp>
        <p:nvSpPr>
          <p:cNvPr id="3" name="Alcím 2">
            <a:extLst>
              <a:ext uri="{FF2B5EF4-FFF2-40B4-BE49-F238E27FC236}">
                <a16:creationId xmlns:a16="http://schemas.microsoft.com/office/drawing/2014/main" xmlns="" id="{A6C13C7D-BB49-466A-A299-CC470FBDE7AD}"/>
              </a:ext>
            </a:extLst>
          </p:cNvPr>
          <p:cNvSpPr>
            <a:spLocks noGrp="1"/>
          </p:cNvSpPr>
          <p:nvPr>
            <p:ph type="subTitle" idx="1"/>
          </p:nvPr>
        </p:nvSpPr>
        <p:spPr>
          <a:xfrm>
            <a:off x="439615" y="3602038"/>
            <a:ext cx="10228385" cy="2622916"/>
          </a:xfrm>
        </p:spPr>
        <p:txBody>
          <a:bodyPr>
            <a:normAutofit/>
          </a:bodyPr>
          <a:lstStyle/>
          <a:p>
            <a:pPr lvl="0" algn="l" fontAlgn="base">
              <a:lnSpc>
                <a:spcPct val="100000"/>
              </a:lnSpc>
              <a:spcBef>
                <a:spcPct val="20000"/>
              </a:spcBef>
              <a:spcAft>
                <a:spcPct val="0"/>
              </a:spcAft>
            </a:pPr>
            <a:r>
              <a:rPr lang="hu-HU" kern="0" dirty="0">
                <a:solidFill>
                  <a:srgbClr val="000000"/>
                </a:solidFill>
                <a:latin typeface="Palatino Linotype"/>
              </a:rPr>
              <a:t>Szakmai ajánlás </a:t>
            </a:r>
            <a:endParaRPr lang="hu-HU" sz="3200" kern="0" dirty="0">
              <a:solidFill>
                <a:srgbClr val="002060"/>
              </a:solidFill>
              <a:latin typeface="Palatino Linotype" panose="02040502050505030304" pitchFamily="18" charset="0"/>
            </a:endParaRPr>
          </a:p>
          <a:p>
            <a:pPr lvl="0" algn="l" fontAlgn="base">
              <a:lnSpc>
                <a:spcPct val="100000"/>
              </a:lnSpc>
              <a:spcBef>
                <a:spcPct val="20000"/>
              </a:spcBef>
              <a:spcAft>
                <a:spcPct val="0"/>
              </a:spcAft>
            </a:pPr>
            <a:r>
              <a:rPr lang="hu-HU" sz="3200" b="1" kern="0" cap="all" smtClean="0">
                <a:solidFill>
                  <a:srgbClr val="002060"/>
                </a:solidFill>
                <a:latin typeface="Palatino Linotype"/>
              </a:rPr>
              <a:t>Gyermekvédelmi  jelzőrendszeri </a:t>
            </a:r>
            <a:r>
              <a:rPr lang="hu-HU" sz="3200" b="1" kern="0" cap="all">
                <a:solidFill>
                  <a:srgbClr val="002060"/>
                </a:solidFill>
                <a:latin typeface="Palatino Linotype"/>
              </a:rPr>
              <a:t>készenléti </a:t>
            </a:r>
            <a:r>
              <a:rPr lang="hu-HU" sz="3200" b="1" kern="0" cap="all" smtClean="0">
                <a:solidFill>
                  <a:srgbClr val="002060"/>
                </a:solidFill>
                <a:latin typeface="Palatino Linotype"/>
              </a:rPr>
              <a:t> szolgálat</a:t>
            </a:r>
            <a:endParaRPr lang="hu-HU" sz="3200" kern="0" dirty="0">
              <a:solidFill>
                <a:srgbClr val="002060"/>
              </a:solidFill>
              <a:latin typeface="Palatino Linotype" panose="02040502050505030304" pitchFamily="18" charset="0"/>
            </a:endParaRPr>
          </a:p>
          <a:p>
            <a:pPr lvl="0" algn="l" fontAlgn="base">
              <a:lnSpc>
                <a:spcPct val="100000"/>
              </a:lnSpc>
              <a:spcBef>
                <a:spcPct val="20000"/>
              </a:spcBef>
              <a:spcAft>
                <a:spcPct val="0"/>
              </a:spcAft>
            </a:pPr>
            <a:r>
              <a:rPr lang="hu-HU" sz="1400" kern="0" dirty="0">
                <a:solidFill>
                  <a:srgbClr val="000000"/>
                </a:solidFill>
                <a:latin typeface="Palatino Linotype"/>
              </a:rPr>
              <a:t>speciális szolgáltatást biztosítók számára</a:t>
            </a:r>
            <a:endParaRPr lang="hu-HU" dirty="0"/>
          </a:p>
        </p:txBody>
      </p:sp>
      <p:pic>
        <p:nvPicPr>
          <p:cNvPr id="4" name="Picture 10" descr="C:\Users\nagye3\AppData\Local\Microsoft\Windows\Temporary Internet Files\Content.Outlook\THID09B6\Gyermekvedelmi_Modszertan_logo_RGB.png">
            <a:extLst>
              <a:ext uri="{FF2B5EF4-FFF2-40B4-BE49-F238E27FC236}">
                <a16:creationId xmlns:a16="http://schemas.microsoft.com/office/drawing/2014/main" xmlns="" id="{E08E12D7-FE0F-442B-A1C6-7B91A0AB640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1196752"/>
            <a:ext cx="2982380" cy="2059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45547706"/>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00B050"/>
            </a:gs>
            <a:gs pos="74000">
              <a:schemeClr val="accent1">
                <a:lumMod val="45000"/>
                <a:lumOff val="55000"/>
              </a:schemeClr>
            </a:gs>
            <a:gs pos="83000">
              <a:schemeClr val="accent1">
                <a:lumMod val="45000"/>
                <a:lumOff val="55000"/>
              </a:schemeClr>
            </a:gs>
            <a:gs pos="100000">
              <a:schemeClr val="accent1">
                <a:lumMod val="30000"/>
                <a:lumOff val="70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xmlns="" id="{A04E853B-76B4-4669-850E-88EAC0889AA2}"/>
              </a:ext>
            </a:extLst>
          </p:cNvPr>
          <p:cNvSpPr>
            <a:spLocks noGrp="1"/>
          </p:cNvSpPr>
          <p:nvPr>
            <p:ph type="ctrTitle"/>
          </p:nvPr>
        </p:nvSpPr>
        <p:spPr>
          <a:xfrm>
            <a:off x="624254" y="448408"/>
            <a:ext cx="10043746" cy="1283677"/>
          </a:xfrm>
        </p:spPr>
        <p:txBody>
          <a:bodyPr>
            <a:normAutofit/>
          </a:bodyPr>
          <a:lstStyle/>
          <a:p>
            <a:r>
              <a:rPr lang="hu-HU" sz="2800" b="1" kern="0" dirty="0">
                <a:solidFill>
                  <a:srgbClr val="004080">
                    <a:lumMod val="75000"/>
                  </a:srgbClr>
                </a:solidFill>
                <a:latin typeface="Palatino Linotype" panose="02040502050505030304" pitchFamily="18" charset="0"/>
              </a:rPr>
              <a:t>A gyermekvédelmi jelzőrendszeri készenléti szolgálat jogszabályi háttere</a:t>
            </a:r>
            <a:endParaRPr lang="hu-HU" dirty="0"/>
          </a:p>
        </p:txBody>
      </p:sp>
      <p:sp>
        <p:nvSpPr>
          <p:cNvPr id="3" name="Alcím 2">
            <a:extLst>
              <a:ext uri="{FF2B5EF4-FFF2-40B4-BE49-F238E27FC236}">
                <a16:creationId xmlns:a16="http://schemas.microsoft.com/office/drawing/2014/main" xmlns="" id="{A6C13C7D-BB49-466A-A299-CC470FBDE7AD}"/>
              </a:ext>
            </a:extLst>
          </p:cNvPr>
          <p:cNvSpPr>
            <a:spLocks noGrp="1"/>
          </p:cNvSpPr>
          <p:nvPr>
            <p:ph type="subTitle" idx="1"/>
          </p:nvPr>
        </p:nvSpPr>
        <p:spPr>
          <a:xfrm>
            <a:off x="685800" y="1855177"/>
            <a:ext cx="9982200" cy="4672775"/>
          </a:xfrm>
        </p:spPr>
        <p:txBody>
          <a:bodyPr/>
          <a:lstStyle/>
          <a:p>
            <a:pPr marL="342900" lvl="0" indent="-342900" algn="just" fontAlgn="base">
              <a:lnSpc>
                <a:spcPct val="115000"/>
              </a:lnSpc>
              <a:spcBef>
                <a:spcPct val="20000"/>
              </a:spcBef>
              <a:spcAft>
                <a:spcPct val="0"/>
              </a:spcAft>
              <a:buFontTx/>
              <a:buChar char="•"/>
            </a:pPr>
            <a:endParaRPr lang="hu-HU" sz="1800" kern="1800" dirty="0">
              <a:solidFill>
                <a:srgbClr val="004080">
                  <a:lumMod val="75000"/>
                </a:srgbClr>
              </a:solidFill>
              <a:latin typeface="Palatino Linotype"/>
              <a:ea typeface="Times New Roman"/>
              <a:cs typeface="Arial"/>
            </a:endParaRPr>
          </a:p>
          <a:p>
            <a:pPr marL="342900" lvl="0" indent="-342900" algn="just" fontAlgn="base">
              <a:lnSpc>
                <a:spcPct val="115000"/>
              </a:lnSpc>
              <a:spcBef>
                <a:spcPct val="20000"/>
              </a:spcBef>
              <a:spcAft>
                <a:spcPct val="0"/>
              </a:spcAft>
              <a:buFontTx/>
              <a:buChar char="•"/>
            </a:pPr>
            <a:endParaRPr lang="hu-HU" sz="1800" kern="1800" dirty="0">
              <a:solidFill>
                <a:srgbClr val="004080">
                  <a:lumMod val="75000"/>
                </a:srgbClr>
              </a:solidFill>
              <a:latin typeface="Palatino Linotype"/>
              <a:ea typeface="Times New Roman"/>
              <a:cs typeface="Arial"/>
            </a:endParaRPr>
          </a:p>
          <a:p>
            <a:pPr lvl="0" algn="just" fontAlgn="base">
              <a:lnSpc>
                <a:spcPct val="115000"/>
              </a:lnSpc>
              <a:spcBef>
                <a:spcPct val="20000"/>
              </a:spcBef>
              <a:spcAft>
                <a:spcPct val="0"/>
              </a:spcAft>
            </a:pPr>
            <a:endParaRPr lang="hu-HU" sz="1800" kern="1800" dirty="0">
              <a:solidFill>
                <a:srgbClr val="004080">
                  <a:lumMod val="75000"/>
                </a:srgbClr>
              </a:solidFill>
              <a:latin typeface="Palatino Linotype"/>
              <a:ea typeface="Times New Roman"/>
              <a:cs typeface="Arial"/>
            </a:endParaRPr>
          </a:p>
          <a:p>
            <a:pPr marL="342900" lvl="0" indent="-342900" algn="just" fontAlgn="base">
              <a:lnSpc>
                <a:spcPct val="115000"/>
              </a:lnSpc>
              <a:spcBef>
                <a:spcPct val="20000"/>
              </a:spcBef>
              <a:spcAft>
                <a:spcPct val="0"/>
              </a:spcAft>
              <a:buFontTx/>
              <a:buChar char="•"/>
            </a:pPr>
            <a:r>
              <a:rPr lang="hu-HU" sz="2000" kern="1800" dirty="0">
                <a:solidFill>
                  <a:srgbClr val="004080">
                    <a:lumMod val="75000"/>
                  </a:srgbClr>
                </a:solidFill>
                <a:latin typeface="Palatino Linotype"/>
                <a:ea typeface="Times New Roman"/>
                <a:cs typeface="Arial"/>
              </a:rPr>
              <a:t>A gyermekek védelméről és a gyámügyi igazgatásról szóló 1997. évi XXXI. törvény</a:t>
            </a:r>
          </a:p>
          <a:p>
            <a:pPr marL="342900" lvl="0" indent="-342900" algn="just" fontAlgn="base">
              <a:lnSpc>
                <a:spcPct val="115000"/>
              </a:lnSpc>
              <a:spcBef>
                <a:spcPct val="20000"/>
              </a:spcBef>
              <a:spcAft>
                <a:spcPct val="0"/>
              </a:spcAft>
              <a:buFontTx/>
              <a:buChar char="•"/>
            </a:pPr>
            <a:r>
              <a:rPr lang="hu-HU" sz="2000" kern="1800" dirty="0">
                <a:solidFill>
                  <a:srgbClr val="004080">
                    <a:lumMod val="75000"/>
                  </a:srgbClr>
                </a:solidFill>
                <a:latin typeface="Palatino Linotype"/>
                <a:ea typeface="Times New Roman"/>
                <a:cs typeface="Arial"/>
              </a:rPr>
              <a:t>A szociális igazgatásról és szociális ellátásokról szóló 1993. évi III. törvény</a:t>
            </a:r>
          </a:p>
          <a:p>
            <a:pPr marL="342900" lvl="0" indent="-342900" algn="just" fontAlgn="base">
              <a:lnSpc>
                <a:spcPct val="115000"/>
              </a:lnSpc>
              <a:spcBef>
                <a:spcPct val="20000"/>
              </a:spcBef>
              <a:spcAft>
                <a:spcPct val="0"/>
              </a:spcAft>
              <a:buFontTx/>
              <a:buChar char="•"/>
            </a:pPr>
            <a:r>
              <a:rPr lang="hu-HU" sz="2000" kern="1800" dirty="0">
                <a:solidFill>
                  <a:srgbClr val="004080">
                    <a:lumMod val="75000"/>
                  </a:srgbClr>
                </a:solidFill>
                <a:latin typeface="Palatino Linotype"/>
                <a:ea typeface="Times New Roman"/>
                <a:cs typeface="Arial"/>
              </a:rPr>
              <a:t>A munka törvénykönyvéről szóló 2012. évi I. törvény</a:t>
            </a:r>
          </a:p>
          <a:p>
            <a:pPr marL="342900" lvl="0" indent="-342900" algn="just" fontAlgn="base">
              <a:lnSpc>
                <a:spcPct val="100000"/>
              </a:lnSpc>
              <a:spcBef>
                <a:spcPct val="20000"/>
              </a:spcBef>
              <a:spcAft>
                <a:spcPct val="0"/>
              </a:spcAft>
              <a:buFontTx/>
              <a:buChar char="•"/>
            </a:pPr>
            <a:r>
              <a:rPr lang="hu-HU" sz="2000" kern="1800" dirty="0">
                <a:solidFill>
                  <a:srgbClr val="004080">
                    <a:lumMod val="75000"/>
                  </a:srgbClr>
                </a:solidFill>
                <a:latin typeface="Palatino Linotype"/>
                <a:ea typeface="Times New Roman"/>
                <a:cs typeface="Arial"/>
              </a:rPr>
              <a:t>A személyes gondoskodást nyújtó gyermekjóléti, gyermekvédelmi intézmények, valamint személyek szakmai feladatairól és működésük feltételeiről 15/1998. (IV. 30.) NM rendelet</a:t>
            </a:r>
            <a:endParaRPr lang="hu-HU" sz="2000" kern="0" dirty="0">
              <a:solidFill>
                <a:srgbClr val="004080">
                  <a:lumMod val="75000"/>
                </a:srgbClr>
              </a:solidFill>
              <a:latin typeface="Palatino Linotype" panose="02040502050505030304" pitchFamily="18" charset="0"/>
            </a:endParaRPr>
          </a:p>
          <a:p>
            <a:endParaRPr lang="hu-HU" dirty="0"/>
          </a:p>
        </p:txBody>
      </p:sp>
      <p:pic>
        <p:nvPicPr>
          <p:cNvPr id="4" name="Kép 3">
            <a:extLst>
              <a:ext uri="{FF2B5EF4-FFF2-40B4-BE49-F238E27FC236}">
                <a16:creationId xmlns:a16="http://schemas.microsoft.com/office/drawing/2014/main" xmlns="" id="{E3BF6E17-EEA8-4F46-AA2B-A568B692F333}"/>
              </a:ext>
            </a:extLst>
          </p:cNvPr>
          <p:cNvPicPr>
            <a:picLocks noChangeAspect="1"/>
          </p:cNvPicPr>
          <p:nvPr/>
        </p:nvPicPr>
        <p:blipFill>
          <a:blip r:embed="rId2"/>
          <a:stretch>
            <a:fillRect/>
          </a:stretch>
        </p:blipFill>
        <p:spPr>
          <a:xfrm>
            <a:off x="10058400" y="5591908"/>
            <a:ext cx="1521069" cy="936044"/>
          </a:xfrm>
          <a:prstGeom prst="rect">
            <a:avLst/>
          </a:prstGeom>
        </p:spPr>
      </p:pic>
    </p:spTree>
    <p:extLst>
      <p:ext uri="{BB962C8B-B14F-4D97-AF65-F5344CB8AC3E}">
        <p14:creationId xmlns:p14="http://schemas.microsoft.com/office/powerpoint/2010/main" val="3256230428"/>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00B050"/>
            </a:gs>
            <a:gs pos="74000">
              <a:schemeClr val="accent1">
                <a:lumMod val="45000"/>
                <a:lumOff val="55000"/>
              </a:schemeClr>
            </a:gs>
            <a:gs pos="83000">
              <a:schemeClr val="accent1">
                <a:lumMod val="45000"/>
                <a:lumOff val="55000"/>
              </a:schemeClr>
            </a:gs>
            <a:gs pos="100000">
              <a:schemeClr val="accent1">
                <a:lumMod val="30000"/>
                <a:lumOff val="70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xmlns="" id="{A04E853B-76B4-4669-850E-88EAC0889AA2}"/>
              </a:ext>
            </a:extLst>
          </p:cNvPr>
          <p:cNvSpPr>
            <a:spLocks noGrp="1"/>
          </p:cNvSpPr>
          <p:nvPr>
            <p:ph type="ctrTitle"/>
          </p:nvPr>
        </p:nvSpPr>
        <p:spPr>
          <a:xfrm>
            <a:off x="808892" y="298938"/>
            <a:ext cx="9859108" cy="967154"/>
          </a:xfrm>
        </p:spPr>
        <p:txBody>
          <a:bodyPr/>
          <a:lstStyle/>
          <a:p>
            <a:r>
              <a:rPr lang="hu-HU" sz="2800" b="1" kern="0" dirty="0">
                <a:solidFill>
                  <a:srgbClr val="004080">
                    <a:lumMod val="75000"/>
                  </a:srgbClr>
                </a:solidFill>
                <a:latin typeface="Palatino Linotype" panose="02040502050505030304" pitchFamily="18" charset="0"/>
              </a:rPr>
              <a:t>A gyermekvédelmi jelzőrendszeri készenléti szolgálat jogszabályi háttere</a:t>
            </a:r>
            <a:endParaRPr lang="hu-HU" dirty="0"/>
          </a:p>
        </p:txBody>
      </p:sp>
      <p:sp>
        <p:nvSpPr>
          <p:cNvPr id="3" name="Alcím 2">
            <a:extLst>
              <a:ext uri="{FF2B5EF4-FFF2-40B4-BE49-F238E27FC236}">
                <a16:creationId xmlns:a16="http://schemas.microsoft.com/office/drawing/2014/main" xmlns="" id="{A6C13C7D-BB49-466A-A299-CC470FBDE7AD}"/>
              </a:ext>
            </a:extLst>
          </p:cNvPr>
          <p:cNvSpPr>
            <a:spLocks noGrp="1"/>
          </p:cNvSpPr>
          <p:nvPr>
            <p:ph type="subTitle" idx="1"/>
          </p:nvPr>
        </p:nvSpPr>
        <p:spPr>
          <a:xfrm>
            <a:off x="808890" y="1468315"/>
            <a:ext cx="9859109" cy="4686300"/>
          </a:xfrm>
        </p:spPr>
        <p:txBody>
          <a:bodyPr/>
          <a:lstStyle/>
          <a:p>
            <a:pPr lvl="0" algn="just" fontAlgn="base">
              <a:lnSpc>
                <a:spcPct val="100000"/>
              </a:lnSpc>
              <a:spcBef>
                <a:spcPct val="20000"/>
              </a:spcBef>
              <a:spcAft>
                <a:spcPct val="0"/>
              </a:spcAft>
            </a:pPr>
            <a:endParaRPr lang="hu-HU" sz="2000" kern="0" dirty="0">
              <a:solidFill>
                <a:srgbClr val="004080">
                  <a:lumMod val="75000"/>
                </a:srgbClr>
              </a:solidFill>
              <a:latin typeface="Palatino Linotype" panose="02040502050505030304" pitchFamily="18" charset="0"/>
            </a:endParaRPr>
          </a:p>
          <a:p>
            <a:pPr lvl="0" algn="just" fontAlgn="base">
              <a:lnSpc>
                <a:spcPct val="100000"/>
              </a:lnSpc>
              <a:spcBef>
                <a:spcPct val="20000"/>
              </a:spcBef>
              <a:spcAft>
                <a:spcPct val="0"/>
              </a:spcAft>
            </a:pPr>
            <a:r>
              <a:rPr lang="hu-HU" sz="2000" kern="0" dirty="0">
                <a:solidFill>
                  <a:srgbClr val="004080">
                    <a:lumMod val="75000"/>
                  </a:srgbClr>
                </a:solidFill>
                <a:latin typeface="Palatino Linotype" panose="02040502050505030304" pitchFamily="18" charset="0"/>
              </a:rPr>
              <a:t>A szociális igazgatásról és szociális ellátásokról szóló 1993. évi III. törvény (továbbiakban Szt.) 2019. január 1-től a következőképpen rendelkezik:</a:t>
            </a:r>
          </a:p>
          <a:p>
            <a:pPr lvl="0" algn="just" fontAlgn="base">
              <a:lnSpc>
                <a:spcPct val="100000"/>
              </a:lnSpc>
              <a:spcBef>
                <a:spcPct val="20000"/>
              </a:spcBef>
              <a:spcAft>
                <a:spcPct val="0"/>
              </a:spcAft>
            </a:pPr>
            <a:endParaRPr lang="hu-HU" sz="2000" kern="0" dirty="0">
              <a:solidFill>
                <a:srgbClr val="004080">
                  <a:lumMod val="75000"/>
                </a:srgbClr>
              </a:solidFill>
              <a:latin typeface="Palatino Linotype" panose="02040502050505030304" pitchFamily="18" charset="0"/>
            </a:endParaRPr>
          </a:p>
          <a:p>
            <a:pPr lvl="0" algn="just" fontAlgn="base">
              <a:lnSpc>
                <a:spcPct val="100000"/>
              </a:lnSpc>
              <a:spcBef>
                <a:spcPct val="20000"/>
              </a:spcBef>
              <a:spcAft>
                <a:spcPct val="0"/>
              </a:spcAft>
            </a:pPr>
            <a:r>
              <a:rPr lang="hu-HU" sz="2000" kern="0" dirty="0">
                <a:solidFill>
                  <a:srgbClr val="004080">
                    <a:lumMod val="75000"/>
                  </a:srgbClr>
                </a:solidFill>
                <a:latin typeface="Palatino Linotype" panose="02040502050505030304" pitchFamily="18" charset="0"/>
              </a:rPr>
              <a:t> </a:t>
            </a:r>
            <a:r>
              <a:rPr lang="hu-HU" sz="2000" i="1" kern="0" dirty="0">
                <a:solidFill>
                  <a:srgbClr val="004080">
                    <a:lumMod val="75000"/>
                  </a:srgbClr>
                </a:solidFill>
                <a:latin typeface="Palatino Linotype" panose="02040502050505030304" pitchFamily="18" charset="0"/>
              </a:rPr>
              <a:t>„64. § (4) A családsegítés keretében biztosítani kell g)  a Gyvt. 40/A. § (2) bekezdés a) pont ad) alpontja szerinti készenléti szolgálatot az (1) bekezdés szerinti személyek számára.”</a:t>
            </a:r>
          </a:p>
          <a:p>
            <a:pPr lvl="0" algn="just" fontAlgn="base">
              <a:lnSpc>
                <a:spcPct val="100000"/>
              </a:lnSpc>
              <a:spcBef>
                <a:spcPct val="20000"/>
              </a:spcBef>
              <a:spcAft>
                <a:spcPct val="0"/>
              </a:spcAft>
            </a:pPr>
            <a:endParaRPr lang="hu-HU" sz="2000" i="1" kern="0" dirty="0">
              <a:solidFill>
                <a:srgbClr val="004080">
                  <a:lumMod val="75000"/>
                </a:srgbClr>
              </a:solidFill>
              <a:latin typeface="Palatino Linotype" panose="02040502050505030304" pitchFamily="18" charset="0"/>
            </a:endParaRPr>
          </a:p>
          <a:p>
            <a:pPr lvl="0" algn="just" fontAlgn="base">
              <a:lnSpc>
                <a:spcPct val="100000"/>
              </a:lnSpc>
              <a:spcBef>
                <a:spcPct val="20000"/>
              </a:spcBef>
              <a:spcAft>
                <a:spcPct val="0"/>
              </a:spcAft>
            </a:pPr>
            <a:r>
              <a:rPr lang="hu-HU" sz="2000" kern="0" dirty="0">
                <a:solidFill>
                  <a:srgbClr val="004080">
                    <a:lumMod val="75000"/>
                  </a:srgbClr>
                </a:solidFill>
                <a:latin typeface="Palatino Linotype" panose="02040502050505030304" pitchFamily="18" charset="0"/>
              </a:rPr>
              <a:t>Az, hogy a </a:t>
            </a:r>
            <a:r>
              <a:rPr lang="hu-HU" sz="2000" b="1" kern="0" dirty="0">
                <a:solidFill>
                  <a:srgbClr val="004080">
                    <a:lumMod val="75000"/>
                  </a:srgbClr>
                </a:solidFill>
                <a:latin typeface="Palatino Linotype" panose="02040502050505030304" pitchFamily="18" charset="0"/>
              </a:rPr>
              <a:t>készenléti szolgálat </a:t>
            </a:r>
            <a:r>
              <a:rPr lang="hu-HU" sz="2000" kern="0" dirty="0">
                <a:solidFill>
                  <a:srgbClr val="004080">
                    <a:lumMod val="75000"/>
                  </a:srgbClr>
                </a:solidFill>
                <a:latin typeface="Palatino Linotype" panose="02040502050505030304" pitchFamily="18" charset="0"/>
              </a:rPr>
              <a:t>megjelent az Szt.-ben, erősíti azt a jogalkotói szándékot, hogy a speciális szolgáltatások, így a készenléti szolgálat </a:t>
            </a:r>
            <a:r>
              <a:rPr lang="hu-HU" sz="2000" b="1" kern="0" dirty="0">
                <a:solidFill>
                  <a:srgbClr val="004080">
                    <a:lumMod val="75000"/>
                  </a:srgbClr>
                </a:solidFill>
                <a:latin typeface="Palatino Linotype" panose="02040502050505030304" pitchFamily="18" charset="0"/>
              </a:rPr>
              <a:t>célcsoportja</a:t>
            </a:r>
            <a:r>
              <a:rPr lang="hu-HU" sz="2000" kern="0" dirty="0">
                <a:solidFill>
                  <a:srgbClr val="004080">
                    <a:lumMod val="75000"/>
                  </a:srgbClr>
                </a:solidFill>
                <a:latin typeface="Palatino Linotype" panose="02040502050505030304" pitchFamily="18" charset="0"/>
              </a:rPr>
              <a:t> sem csak </a:t>
            </a:r>
            <a:r>
              <a:rPr lang="hu-HU" sz="2000" b="1" kern="0" dirty="0">
                <a:solidFill>
                  <a:srgbClr val="004080">
                    <a:lumMod val="75000"/>
                  </a:srgbClr>
                </a:solidFill>
                <a:latin typeface="Palatino Linotype" panose="02040502050505030304" pitchFamily="18" charset="0"/>
              </a:rPr>
              <a:t>a gyermekvédelmi problémákban érintett egyének/családok</a:t>
            </a:r>
            <a:r>
              <a:rPr lang="hu-HU" sz="2000" kern="0" dirty="0">
                <a:solidFill>
                  <a:srgbClr val="004080">
                    <a:lumMod val="75000"/>
                  </a:srgbClr>
                </a:solidFill>
                <a:latin typeface="Palatino Linotype" panose="02040502050505030304" pitchFamily="18" charset="0"/>
              </a:rPr>
              <a:t> legyenek, hanem a </a:t>
            </a:r>
            <a:r>
              <a:rPr lang="hu-HU" sz="2000" b="1" kern="0" dirty="0">
                <a:solidFill>
                  <a:srgbClr val="004080">
                    <a:lumMod val="75000"/>
                  </a:srgbClr>
                </a:solidFill>
                <a:latin typeface="Palatino Linotype" panose="02040502050505030304" pitchFamily="18" charset="0"/>
              </a:rPr>
              <a:t>családsegítés célcsoportja is, így a szociális vagy mentálhigiénés problémák, illetve egyéb krízishelyzet miatt segítségre szoruló személyek, családok</a:t>
            </a:r>
            <a:r>
              <a:rPr lang="hu-HU" sz="2000" kern="0" dirty="0">
                <a:solidFill>
                  <a:srgbClr val="004080">
                    <a:lumMod val="75000"/>
                  </a:srgbClr>
                </a:solidFill>
                <a:latin typeface="Palatino Linotype" panose="02040502050505030304" pitchFamily="18" charset="0"/>
              </a:rPr>
              <a:t>. </a:t>
            </a:r>
          </a:p>
          <a:p>
            <a:endParaRPr lang="hu-HU" dirty="0"/>
          </a:p>
        </p:txBody>
      </p:sp>
      <p:pic>
        <p:nvPicPr>
          <p:cNvPr id="4" name="Kép 3">
            <a:extLst>
              <a:ext uri="{FF2B5EF4-FFF2-40B4-BE49-F238E27FC236}">
                <a16:creationId xmlns:a16="http://schemas.microsoft.com/office/drawing/2014/main" xmlns="" id="{FD862274-F7C8-4D68-93DE-59C58F13F5CB}"/>
              </a:ext>
            </a:extLst>
          </p:cNvPr>
          <p:cNvPicPr>
            <a:picLocks noChangeAspect="1"/>
          </p:cNvPicPr>
          <p:nvPr/>
        </p:nvPicPr>
        <p:blipFill>
          <a:blip r:embed="rId2"/>
          <a:stretch>
            <a:fillRect/>
          </a:stretch>
        </p:blipFill>
        <p:spPr>
          <a:xfrm>
            <a:off x="10204872" y="5683524"/>
            <a:ext cx="1524132" cy="938865"/>
          </a:xfrm>
          <a:prstGeom prst="rect">
            <a:avLst/>
          </a:prstGeom>
        </p:spPr>
      </p:pic>
    </p:spTree>
    <p:extLst>
      <p:ext uri="{BB962C8B-B14F-4D97-AF65-F5344CB8AC3E}">
        <p14:creationId xmlns:p14="http://schemas.microsoft.com/office/powerpoint/2010/main" val="888395116"/>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00B050"/>
            </a:gs>
            <a:gs pos="74000">
              <a:schemeClr val="accent1">
                <a:lumMod val="45000"/>
                <a:lumOff val="55000"/>
              </a:schemeClr>
            </a:gs>
            <a:gs pos="83000">
              <a:schemeClr val="accent1">
                <a:lumMod val="45000"/>
                <a:lumOff val="55000"/>
              </a:schemeClr>
            </a:gs>
            <a:gs pos="100000">
              <a:schemeClr val="accent1">
                <a:lumMod val="30000"/>
                <a:lumOff val="70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xmlns="" id="{A04E853B-76B4-4669-850E-88EAC0889AA2}"/>
              </a:ext>
            </a:extLst>
          </p:cNvPr>
          <p:cNvSpPr>
            <a:spLocks noGrp="1"/>
          </p:cNvSpPr>
          <p:nvPr>
            <p:ph type="ctrTitle"/>
          </p:nvPr>
        </p:nvSpPr>
        <p:spPr>
          <a:xfrm>
            <a:off x="756138" y="254977"/>
            <a:ext cx="9911862" cy="1310053"/>
          </a:xfrm>
        </p:spPr>
        <p:txBody>
          <a:bodyPr>
            <a:noAutofit/>
          </a:bodyPr>
          <a:lstStyle/>
          <a:p>
            <a:r>
              <a:rPr lang="hu-HU" sz="3200" b="1" kern="0" dirty="0">
                <a:solidFill>
                  <a:srgbClr val="004080">
                    <a:lumMod val="75000"/>
                  </a:srgbClr>
                </a:solidFill>
                <a:latin typeface="Palatino Linotype" panose="02040502050505030304" pitchFamily="18" charset="0"/>
              </a:rPr>
              <a:t>A gyermekvédelmi jelzőrendszeri készenléti szolgáltatás elhelyezése négy szintű jelzőrendszerben</a:t>
            </a:r>
            <a:endParaRPr lang="hu-HU" sz="3200" dirty="0"/>
          </a:p>
        </p:txBody>
      </p:sp>
      <p:sp>
        <p:nvSpPr>
          <p:cNvPr id="3" name="Alcím 2">
            <a:extLst>
              <a:ext uri="{FF2B5EF4-FFF2-40B4-BE49-F238E27FC236}">
                <a16:creationId xmlns:a16="http://schemas.microsoft.com/office/drawing/2014/main" xmlns="" id="{A6C13C7D-BB49-466A-A299-CC470FBDE7AD}"/>
              </a:ext>
            </a:extLst>
          </p:cNvPr>
          <p:cNvSpPr>
            <a:spLocks noGrp="1"/>
          </p:cNvSpPr>
          <p:nvPr>
            <p:ph type="subTitle" idx="1"/>
          </p:nvPr>
        </p:nvSpPr>
        <p:spPr>
          <a:xfrm>
            <a:off x="756138" y="1951891"/>
            <a:ext cx="9911862" cy="3956539"/>
          </a:xfrm>
        </p:spPr>
        <p:txBody>
          <a:bodyPr/>
          <a:lstStyle/>
          <a:p>
            <a:pPr marL="342900" lvl="0" indent="-342900" algn="just" fontAlgn="base">
              <a:lnSpc>
                <a:spcPct val="107000"/>
              </a:lnSpc>
              <a:spcBef>
                <a:spcPct val="20000"/>
              </a:spcBef>
              <a:buFont typeface="+mj-lt"/>
              <a:buAutoNum type="arabicPeriod"/>
            </a:pPr>
            <a:r>
              <a:rPr lang="hu-HU" kern="0" dirty="0">
                <a:solidFill>
                  <a:srgbClr val="004080">
                    <a:lumMod val="75000"/>
                  </a:srgbClr>
                </a:solidFill>
                <a:latin typeface="Palatino Linotype" panose="02040502050505030304" pitchFamily="18" charset="0"/>
                <a:ea typeface="Calibri"/>
                <a:cs typeface="Arial"/>
              </a:rPr>
              <a:t>Települési szint (család- és gyermekjóléti szolgálatok/jelzőrendszeri felelős).</a:t>
            </a:r>
            <a:endParaRPr lang="hu-HU" kern="0" dirty="0">
              <a:solidFill>
                <a:srgbClr val="004080">
                  <a:lumMod val="75000"/>
                </a:srgbClr>
              </a:solidFill>
              <a:latin typeface="Palatino Linotype" panose="02040502050505030304" pitchFamily="18" charset="0"/>
              <a:ea typeface="Calibri"/>
              <a:cs typeface="Times New Roman"/>
            </a:endParaRPr>
          </a:p>
          <a:p>
            <a:pPr marL="342900" lvl="0" indent="-342900" algn="just" fontAlgn="base">
              <a:lnSpc>
                <a:spcPct val="107000"/>
              </a:lnSpc>
              <a:spcBef>
                <a:spcPct val="20000"/>
              </a:spcBef>
              <a:buFont typeface="+mj-lt"/>
              <a:buAutoNum type="arabicPeriod"/>
            </a:pPr>
            <a:r>
              <a:rPr lang="hu-HU" kern="0" dirty="0">
                <a:solidFill>
                  <a:srgbClr val="004080">
                    <a:lumMod val="75000"/>
                  </a:srgbClr>
                </a:solidFill>
                <a:latin typeface="Palatino Linotype" panose="02040502050505030304" pitchFamily="18" charset="0"/>
                <a:ea typeface="Calibri"/>
                <a:cs typeface="Arial"/>
              </a:rPr>
              <a:t>Járási szint (család- és gyermekjóléti központok/jelzőrendszeri tanácsadó/</a:t>
            </a:r>
            <a:r>
              <a:rPr lang="hu-HU" b="1" kern="0" dirty="0">
                <a:solidFill>
                  <a:srgbClr val="004080">
                    <a:lumMod val="75000"/>
                  </a:srgbClr>
                </a:solidFill>
                <a:latin typeface="Palatino Linotype" panose="02040502050505030304" pitchFamily="18" charset="0"/>
                <a:ea typeface="Calibri"/>
                <a:cs typeface="Arial"/>
              </a:rPr>
              <a:t>Készenléti szolgálat</a:t>
            </a:r>
            <a:r>
              <a:rPr lang="hu-HU" kern="0" dirty="0">
                <a:solidFill>
                  <a:srgbClr val="004080">
                    <a:lumMod val="75000"/>
                  </a:srgbClr>
                </a:solidFill>
                <a:latin typeface="Palatino Linotype" panose="02040502050505030304" pitchFamily="18" charset="0"/>
                <a:ea typeface="Calibri"/>
                <a:cs typeface="Arial"/>
              </a:rPr>
              <a:t>)</a:t>
            </a:r>
            <a:endParaRPr lang="hu-HU" kern="0" dirty="0">
              <a:solidFill>
                <a:srgbClr val="004080">
                  <a:lumMod val="75000"/>
                </a:srgbClr>
              </a:solidFill>
              <a:latin typeface="Palatino Linotype" panose="02040502050505030304" pitchFamily="18" charset="0"/>
              <a:ea typeface="Calibri"/>
              <a:cs typeface="Times New Roman"/>
            </a:endParaRPr>
          </a:p>
          <a:p>
            <a:pPr marL="342900" lvl="0" indent="-342900" algn="just" fontAlgn="base">
              <a:lnSpc>
                <a:spcPct val="107000"/>
              </a:lnSpc>
              <a:spcBef>
                <a:spcPct val="20000"/>
              </a:spcBef>
              <a:buFont typeface="+mj-lt"/>
              <a:buAutoNum type="arabicPeriod"/>
            </a:pPr>
            <a:r>
              <a:rPr lang="hu-HU" kern="0" dirty="0">
                <a:solidFill>
                  <a:srgbClr val="004080">
                    <a:lumMod val="75000"/>
                  </a:srgbClr>
                </a:solidFill>
                <a:latin typeface="Palatino Linotype" panose="02040502050505030304" pitchFamily="18" charset="0"/>
                <a:ea typeface="Calibri"/>
                <a:cs typeface="Arial"/>
              </a:rPr>
              <a:t>Megyei, fővárosi szint (fővárosi és megyei kormányhivatal gyámügyi és igazságügyi főosztálya)</a:t>
            </a:r>
            <a:endParaRPr lang="hu-HU" kern="0" dirty="0">
              <a:solidFill>
                <a:srgbClr val="004080">
                  <a:lumMod val="75000"/>
                </a:srgbClr>
              </a:solidFill>
              <a:latin typeface="Palatino Linotype" panose="02040502050505030304" pitchFamily="18" charset="0"/>
              <a:ea typeface="Calibri"/>
              <a:cs typeface="Times New Roman"/>
            </a:endParaRPr>
          </a:p>
          <a:p>
            <a:pPr marL="342900" lvl="0" indent="-342900" algn="just" fontAlgn="base">
              <a:lnSpc>
                <a:spcPct val="107000"/>
              </a:lnSpc>
              <a:spcBef>
                <a:spcPct val="20000"/>
              </a:spcBef>
              <a:buFont typeface="+mj-lt"/>
              <a:buAutoNum type="arabicPeriod"/>
            </a:pPr>
            <a:r>
              <a:rPr lang="hu-HU" kern="0" dirty="0">
                <a:solidFill>
                  <a:srgbClr val="004080">
                    <a:lumMod val="75000"/>
                  </a:srgbClr>
                </a:solidFill>
                <a:latin typeface="Palatino Linotype" panose="02040502050505030304" pitchFamily="18" charset="0"/>
                <a:ea typeface="Calibri"/>
                <a:cs typeface="Arial"/>
              </a:rPr>
              <a:t>Országos szint (Szociális és Gyermekvédelmi Főigazgatóság, Módszertani Főosztály/</a:t>
            </a:r>
            <a:r>
              <a:rPr lang="hu-HU" b="1" kern="0" dirty="0">
                <a:solidFill>
                  <a:srgbClr val="004080">
                    <a:lumMod val="75000"/>
                  </a:srgbClr>
                </a:solidFill>
                <a:latin typeface="Palatino Linotype" panose="02040502050505030304" pitchFamily="18" charset="0"/>
                <a:ea typeface="Calibri"/>
                <a:cs typeface="Arial"/>
              </a:rPr>
              <a:t>Gyermekvédő Hívószám: napi 24 órában működtetett telefonvonal)</a:t>
            </a:r>
            <a:endParaRPr lang="hu-HU" kern="0" dirty="0">
              <a:solidFill>
                <a:srgbClr val="004080">
                  <a:lumMod val="75000"/>
                </a:srgbClr>
              </a:solidFill>
              <a:latin typeface="Palatino Linotype" panose="02040502050505030304" pitchFamily="18" charset="0"/>
              <a:ea typeface="Calibri"/>
              <a:cs typeface="Times New Roman"/>
            </a:endParaRPr>
          </a:p>
          <a:p>
            <a:endParaRPr lang="hu-HU" dirty="0"/>
          </a:p>
        </p:txBody>
      </p:sp>
      <p:pic>
        <p:nvPicPr>
          <p:cNvPr id="4" name="Kép 3">
            <a:extLst>
              <a:ext uri="{FF2B5EF4-FFF2-40B4-BE49-F238E27FC236}">
                <a16:creationId xmlns:a16="http://schemas.microsoft.com/office/drawing/2014/main" xmlns="" id="{95C355EB-8A58-47B2-9CAD-1D24F243FD32}"/>
              </a:ext>
            </a:extLst>
          </p:cNvPr>
          <p:cNvPicPr>
            <a:picLocks noChangeAspect="1"/>
          </p:cNvPicPr>
          <p:nvPr/>
        </p:nvPicPr>
        <p:blipFill>
          <a:blip r:embed="rId2"/>
          <a:stretch>
            <a:fillRect/>
          </a:stretch>
        </p:blipFill>
        <p:spPr>
          <a:xfrm>
            <a:off x="10160911" y="5786224"/>
            <a:ext cx="1524132" cy="938865"/>
          </a:xfrm>
          <a:prstGeom prst="rect">
            <a:avLst/>
          </a:prstGeom>
        </p:spPr>
      </p:pic>
    </p:spTree>
    <p:extLst>
      <p:ext uri="{BB962C8B-B14F-4D97-AF65-F5344CB8AC3E}">
        <p14:creationId xmlns:p14="http://schemas.microsoft.com/office/powerpoint/2010/main" val="4167493480"/>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00B050"/>
            </a:gs>
            <a:gs pos="74000">
              <a:schemeClr val="accent1">
                <a:lumMod val="45000"/>
                <a:lumOff val="55000"/>
              </a:schemeClr>
            </a:gs>
            <a:gs pos="83000">
              <a:schemeClr val="accent1">
                <a:lumMod val="45000"/>
                <a:lumOff val="55000"/>
              </a:schemeClr>
            </a:gs>
            <a:gs pos="100000">
              <a:schemeClr val="accent1">
                <a:lumMod val="30000"/>
                <a:lumOff val="70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xmlns="" id="{A04E853B-76B4-4669-850E-88EAC0889AA2}"/>
              </a:ext>
            </a:extLst>
          </p:cNvPr>
          <p:cNvSpPr>
            <a:spLocks noGrp="1"/>
          </p:cNvSpPr>
          <p:nvPr>
            <p:ph type="ctrTitle"/>
          </p:nvPr>
        </p:nvSpPr>
        <p:spPr>
          <a:xfrm>
            <a:off x="1099038" y="251537"/>
            <a:ext cx="9568962" cy="1111271"/>
          </a:xfrm>
        </p:spPr>
        <p:txBody>
          <a:bodyPr/>
          <a:lstStyle/>
          <a:p>
            <a:r>
              <a:rPr lang="hu-HU" sz="3200" b="1" kern="0" dirty="0">
                <a:solidFill>
                  <a:srgbClr val="004080">
                    <a:lumMod val="75000"/>
                  </a:srgbClr>
                </a:solidFill>
                <a:latin typeface="Palatino Linotype" panose="02040502050505030304" pitchFamily="18" charset="0"/>
              </a:rPr>
              <a:t>A gyermekvédelmi jelzőrendszeri készenléti szolgáltatás célja</a:t>
            </a:r>
            <a:endParaRPr lang="hu-HU" dirty="0"/>
          </a:p>
        </p:txBody>
      </p:sp>
      <p:sp>
        <p:nvSpPr>
          <p:cNvPr id="3" name="Alcím 2">
            <a:extLst>
              <a:ext uri="{FF2B5EF4-FFF2-40B4-BE49-F238E27FC236}">
                <a16:creationId xmlns:a16="http://schemas.microsoft.com/office/drawing/2014/main" xmlns="" id="{A6C13C7D-BB49-466A-A299-CC470FBDE7AD}"/>
              </a:ext>
            </a:extLst>
          </p:cNvPr>
          <p:cNvSpPr>
            <a:spLocks noGrp="1"/>
          </p:cNvSpPr>
          <p:nvPr>
            <p:ph type="subTitle" idx="1"/>
          </p:nvPr>
        </p:nvSpPr>
        <p:spPr>
          <a:xfrm>
            <a:off x="993531" y="1591408"/>
            <a:ext cx="9674469" cy="4686300"/>
          </a:xfrm>
        </p:spPr>
        <p:txBody>
          <a:bodyPr/>
          <a:lstStyle/>
          <a:p>
            <a:pPr lvl="0" algn="just" fontAlgn="base">
              <a:lnSpc>
                <a:spcPct val="100000"/>
              </a:lnSpc>
              <a:spcBef>
                <a:spcPct val="20000"/>
              </a:spcBef>
              <a:spcAft>
                <a:spcPct val="0"/>
              </a:spcAft>
            </a:pPr>
            <a:endParaRPr lang="hu-HU" kern="0" dirty="0">
              <a:solidFill>
                <a:srgbClr val="004080">
                  <a:lumMod val="75000"/>
                </a:srgbClr>
              </a:solidFill>
              <a:latin typeface="Palatino Linotype" panose="02040502050505030304" pitchFamily="18" charset="0"/>
            </a:endParaRPr>
          </a:p>
          <a:p>
            <a:pPr lvl="0" algn="just" fontAlgn="base">
              <a:lnSpc>
                <a:spcPct val="100000"/>
              </a:lnSpc>
              <a:spcBef>
                <a:spcPct val="20000"/>
              </a:spcBef>
              <a:spcAft>
                <a:spcPct val="0"/>
              </a:spcAft>
            </a:pPr>
            <a:endParaRPr lang="hu-HU" kern="0" dirty="0">
              <a:solidFill>
                <a:srgbClr val="004080">
                  <a:lumMod val="75000"/>
                </a:srgbClr>
              </a:solidFill>
              <a:latin typeface="Palatino Linotype" panose="02040502050505030304" pitchFamily="18" charset="0"/>
            </a:endParaRPr>
          </a:p>
          <a:p>
            <a:pPr lvl="0" algn="just" fontAlgn="base">
              <a:lnSpc>
                <a:spcPct val="100000"/>
              </a:lnSpc>
              <a:spcBef>
                <a:spcPct val="20000"/>
              </a:spcBef>
              <a:spcAft>
                <a:spcPct val="0"/>
              </a:spcAft>
            </a:pPr>
            <a:r>
              <a:rPr lang="hu-HU" kern="0" dirty="0">
                <a:solidFill>
                  <a:srgbClr val="004080">
                    <a:lumMod val="75000"/>
                  </a:srgbClr>
                </a:solidFill>
                <a:latin typeface="Palatino Linotype" panose="02040502050505030304" pitchFamily="18" charset="0"/>
              </a:rPr>
              <a:t>A készenléti szolgálat célja, hogy a család- és gyermekjóléti központ a gyermekjóléti szolgáltatást ellátó intézmény napi nyitva tartási idején túl (éjszaka, hétvégén és ünnepnapokon) folyamatosan biztosítsa gyermekjóléti szakember elérhetőségét, annak érdekében, hogy krízishelyzet esetén telefonon azonnali, szakszerű segítséget nyújtson, vagy segítséget mozgósítson a probléma megoldása céljából a hívó (segítséget kérő) számára. </a:t>
            </a:r>
          </a:p>
          <a:p>
            <a:endParaRPr lang="hu-HU" dirty="0"/>
          </a:p>
        </p:txBody>
      </p:sp>
      <p:pic>
        <p:nvPicPr>
          <p:cNvPr id="4" name="Kép 3">
            <a:extLst>
              <a:ext uri="{FF2B5EF4-FFF2-40B4-BE49-F238E27FC236}">
                <a16:creationId xmlns:a16="http://schemas.microsoft.com/office/drawing/2014/main" xmlns="" id="{BBED0139-E377-43D1-8CFF-30A5435ECAAF}"/>
              </a:ext>
            </a:extLst>
          </p:cNvPr>
          <p:cNvPicPr>
            <a:picLocks noChangeAspect="1"/>
          </p:cNvPicPr>
          <p:nvPr/>
        </p:nvPicPr>
        <p:blipFill>
          <a:blip r:embed="rId2"/>
          <a:stretch>
            <a:fillRect/>
          </a:stretch>
        </p:blipFill>
        <p:spPr>
          <a:xfrm>
            <a:off x="10257626" y="5667598"/>
            <a:ext cx="1524132" cy="938865"/>
          </a:xfrm>
          <a:prstGeom prst="rect">
            <a:avLst/>
          </a:prstGeom>
        </p:spPr>
      </p:pic>
    </p:spTree>
    <p:extLst>
      <p:ext uri="{BB962C8B-B14F-4D97-AF65-F5344CB8AC3E}">
        <p14:creationId xmlns:p14="http://schemas.microsoft.com/office/powerpoint/2010/main" val="873375435"/>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00B050"/>
            </a:gs>
            <a:gs pos="74000">
              <a:schemeClr val="accent1">
                <a:lumMod val="45000"/>
                <a:lumOff val="55000"/>
              </a:schemeClr>
            </a:gs>
            <a:gs pos="83000">
              <a:schemeClr val="accent1">
                <a:lumMod val="45000"/>
                <a:lumOff val="55000"/>
              </a:schemeClr>
            </a:gs>
            <a:gs pos="100000">
              <a:schemeClr val="accent1">
                <a:lumMod val="30000"/>
                <a:lumOff val="70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xmlns="" id="{A04E853B-76B4-4669-850E-88EAC0889AA2}"/>
              </a:ext>
            </a:extLst>
          </p:cNvPr>
          <p:cNvSpPr>
            <a:spLocks noGrp="1"/>
          </p:cNvSpPr>
          <p:nvPr>
            <p:ph type="ctrTitle"/>
          </p:nvPr>
        </p:nvSpPr>
        <p:spPr>
          <a:xfrm>
            <a:off x="800100" y="422032"/>
            <a:ext cx="9867900" cy="1037491"/>
          </a:xfrm>
        </p:spPr>
        <p:txBody>
          <a:bodyPr/>
          <a:lstStyle/>
          <a:p>
            <a:r>
              <a:rPr lang="hu-HU" sz="3200" b="1" kern="0" dirty="0">
                <a:solidFill>
                  <a:srgbClr val="004080">
                    <a:lumMod val="75000"/>
                  </a:srgbClr>
                </a:solidFill>
                <a:latin typeface="Palatino Linotype" panose="02040502050505030304" pitchFamily="18" charset="0"/>
              </a:rPr>
              <a:t>A gyermekvédelmi jelzőrendszeri készenléti szolgáltatás célja</a:t>
            </a:r>
            <a:endParaRPr lang="hu-HU" dirty="0"/>
          </a:p>
        </p:txBody>
      </p:sp>
      <p:sp>
        <p:nvSpPr>
          <p:cNvPr id="3" name="Alcím 2">
            <a:extLst>
              <a:ext uri="{FF2B5EF4-FFF2-40B4-BE49-F238E27FC236}">
                <a16:creationId xmlns:a16="http://schemas.microsoft.com/office/drawing/2014/main" xmlns="" id="{A6C13C7D-BB49-466A-A299-CC470FBDE7AD}"/>
              </a:ext>
            </a:extLst>
          </p:cNvPr>
          <p:cNvSpPr>
            <a:spLocks noGrp="1"/>
          </p:cNvSpPr>
          <p:nvPr>
            <p:ph type="subTitle" idx="1"/>
          </p:nvPr>
        </p:nvSpPr>
        <p:spPr>
          <a:xfrm>
            <a:off x="800100" y="1811215"/>
            <a:ext cx="9867900" cy="4273062"/>
          </a:xfrm>
        </p:spPr>
        <p:txBody>
          <a:bodyPr>
            <a:normAutofit lnSpcReduction="10000"/>
          </a:bodyPr>
          <a:lstStyle/>
          <a:p>
            <a:pPr lvl="0" algn="just" fontAlgn="base">
              <a:lnSpc>
                <a:spcPct val="100000"/>
              </a:lnSpc>
              <a:spcBef>
                <a:spcPct val="20000"/>
              </a:spcBef>
              <a:spcAft>
                <a:spcPct val="0"/>
              </a:spcAft>
            </a:pPr>
            <a:endParaRPr lang="hu-HU" sz="1600" b="1" kern="0" dirty="0">
              <a:solidFill>
                <a:srgbClr val="004080">
                  <a:lumMod val="75000"/>
                </a:srgbClr>
              </a:solidFill>
              <a:latin typeface="Palatino Linotype" panose="02040502050505030304" pitchFamily="18" charset="0"/>
            </a:endParaRPr>
          </a:p>
          <a:p>
            <a:pPr lvl="0" algn="just" fontAlgn="base">
              <a:lnSpc>
                <a:spcPct val="100000"/>
              </a:lnSpc>
              <a:spcBef>
                <a:spcPct val="20000"/>
              </a:spcBef>
              <a:spcAft>
                <a:spcPct val="0"/>
              </a:spcAft>
            </a:pPr>
            <a:r>
              <a:rPr lang="hu-HU" sz="1600" b="1" kern="0" dirty="0">
                <a:solidFill>
                  <a:srgbClr val="004080">
                    <a:lumMod val="75000"/>
                  </a:srgbClr>
                </a:solidFill>
                <a:latin typeface="Palatino Linotype" panose="02040502050505030304" pitchFamily="18" charset="0"/>
              </a:rPr>
              <a:t>Tájékoztatás nyújtása a készenléti szolgálat működéséről: </a:t>
            </a:r>
          </a:p>
          <a:p>
            <a:pPr lvl="0" algn="just" fontAlgn="base">
              <a:lnSpc>
                <a:spcPct val="100000"/>
              </a:lnSpc>
              <a:spcBef>
                <a:spcPct val="20000"/>
              </a:spcBef>
              <a:spcAft>
                <a:spcPct val="0"/>
              </a:spcAft>
            </a:pPr>
            <a:r>
              <a:rPr lang="hu-HU" sz="1600" kern="0" dirty="0">
                <a:solidFill>
                  <a:srgbClr val="004080">
                    <a:lumMod val="75000"/>
                  </a:srgbClr>
                </a:solidFill>
                <a:latin typeface="Palatino Linotype" panose="02040502050505030304" pitchFamily="18" charset="0"/>
              </a:rPr>
              <a:t>A készenléti szolgálat működéséről, tartalmáról a Központ a járásban működő jelzőrendszeri tagokat és a lakosságot köteles tájékoztatni. </a:t>
            </a:r>
          </a:p>
          <a:p>
            <a:pPr lvl="0" algn="just" fontAlgn="base">
              <a:lnSpc>
                <a:spcPct val="100000"/>
              </a:lnSpc>
              <a:spcBef>
                <a:spcPct val="20000"/>
              </a:spcBef>
              <a:spcAft>
                <a:spcPct val="0"/>
              </a:spcAft>
            </a:pPr>
            <a:endParaRPr lang="hu-HU" sz="1600" kern="0" dirty="0">
              <a:solidFill>
                <a:srgbClr val="004080">
                  <a:lumMod val="75000"/>
                </a:srgbClr>
              </a:solidFill>
              <a:latin typeface="Palatino Linotype" panose="02040502050505030304" pitchFamily="18" charset="0"/>
            </a:endParaRPr>
          </a:p>
          <a:p>
            <a:pPr lvl="0" algn="just" fontAlgn="base">
              <a:lnSpc>
                <a:spcPct val="100000"/>
              </a:lnSpc>
              <a:spcBef>
                <a:spcPct val="20000"/>
              </a:spcBef>
              <a:spcAft>
                <a:spcPct val="0"/>
              </a:spcAft>
            </a:pPr>
            <a:r>
              <a:rPr lang="hu-HU" sz="1600" b="1" kern="0" dirty="0">
                <a:solidFill>
                  <a:srgbClr val="004080">
                    <a:lumMod val="75000"/>
                  </a:srgbClr>
                </a:solidFill>
                <a:latin typeface="Palatino Linotype" panose="02040502050505030304" pitchFamily="18" charset="0"/>
              </a:rPr>
              <a:t>Szolgáltatás időkerete:</a:t>
            </a:r>
          </a:p>
          <a:p>
            <a:pPr lvl="0" algn="just" fontAlgn="base">
              <a:lnSpc>
                <a:spcPct val="100000"/>
              </a:lnSpc>
              <a:spcBef>
                <a:spcPct val="20000"/>
              </a:spcBef>
              <a:spcAft>
                <a:spcPct val="0"/>
              </a:spcAft>
            </a:pPr>
            <a:r>
              <a:rPr lang="hu-HU" sz="1600" kern="0" dirty="0">
                <a:solidFill>
                  <a:srgbClr val="004080">
                    <a:lumMod val="75000"/>
                  </a:srgbClr>
                </a:solidFill>
                <a:latin typeface="Palatino Linotype" panose="02040502050505030304" pitchFamily="18" charset="0"/>
              </a:rPr>
              <a:t>A járás területén tevékenykedő család- és gyermekjóléti központ nyitvatartási </a:t>
            </a:r>
            <a:r>
              <a:rPr lang="hu-HU" sz="1600" kern="0" dirty="0" err="1">
                <a:solidFill>
                  <a:srgbClr val="004080">
                    <a:lumMod val="75000"/>
                  </a:srgbClr>
                </a:solidFill>
                <a:latin typeface="Palatino Linotype" panose="02040502050505030304" pitchFamily="18" charset="0"/>
              </a:rPr>
              <a:t>idejéhez</a:t>
            </a:r>
            <a:r>
              <a:rPr lang="hu-HU" sz="1600" kern="0" dirty="0">
                <a:solidFill>
                  <a:srgbClr val="004080">
                    <a:lumMod val="75000"/>
                  </a:srgbClr>
                </a:solidFill>
                <a:latin typeface="Palatino Linotype" panose="02040502050505030304" pitchFamily="18" charset="0"/>
              </a:rPr>
              <a:t> igazított, a nyitvatartási időn túli szolgáltatás biztosítása.</a:t>
            </a:r>
          </a:p>
          <a:p>
            <a:pPr lvl="0" algn="just" fontAlgn="base">
              <a:lnSpc>
                <a:spcPct val="100000"/>
              </a:lnSpc>
              <a:spcBef>
                <a:spcPct val="20000"/>
              </a:spcBef>
              <a:spcAft>
                <a:spcPct val="0"/>
              </a:spcAft>
            </a:pPr>
            <a:endParaRPr lang="hu-HU" sz="1600" kern="0" dirty="0">
              <a:solidFill>
                <a:srgbClr val="004080">
                  <a:lumMod val="75000"/>
                </a:srgbClr>
              </a:solidFill>
              <a:latin typeface="Palatino Linotype" panose="02040502050505030304" pitchFamily="18" charset="0"/>
            </a:endParaRPr>
          </a:p>
          <a:p>
            <a:pPr lvl="0" algn="just" fontAlgn="base">
              <a:lnSpc>
                <a:spcPct val="115000"/>
              </a:lnSpc>
              <a:spcBef>
                <a:spcPts val="500"/>
              </a:spcBef>
              <a:spcAft>
                <a:spcPts val="800"/>
              </a:spcAft>
            </a:pPr>
            <a:r>
              <a:rPr lang="hu-HU" sz="1600" b="1" kern="0" dirty="0">
                <a:solidFill>
                  <a:srgbClr val="004080">
                    <a:lumMod val="75000"/>
                  </a:srgbClr>
                </a:solidFill>
                <a:latin typeface="Palatino Linotype"/>
                <a:ea typeface="Calibri"/>
                <a:cs typeface="Arial"/>
              </a:rPr>
              <a:t>A készenléti munkatárs a segítségnyújtás során tevékenységét alapvetően telefonon valósítja meg, terepmunka végzése tekintetében a központ vezetője kompetens döntést hozni. </a:t>
            </a:r>
            <a:endParaRPr lang="hu-HU" sz="1100" kern="0" dirty="0">
              <a:solidFill>
                <a:srgbClr val="004080">
                  <a:lumMod val="75000"/>
                </a:srgbClr>
              </a:solidFill>
              <a:ea typeface="Times New Roman"/>
              <a:cs typeface="Times New Roman"/>
            </a:endParaRPr>
          </a:p>
          <a:p>
            <a:pPr lvl="0" algn="just" fontAlgn="base">
              <a:lnSpc>
                <a:spcPct val="115000"/>
              </a:lnSpc>
              <a:spcBef>
                <a:spcPts val="500"/>
              </a:spcBef>
              <a:spcAft>
                <a:spcPts val="800"/>
              </a:spcAft>
            </a:pPr>
            <a:r>
              <a:rPr lang="hu-HU" sz="1600" b="1" i="1" kern="0" dirty="0">
                <a:solidFill>
                  <a:srgbClr val="004080">
                    <a:lumMod val="75000"/>
                  </a:srgbClr>
                </a:solidFill>
                <a:latin typeface="Palatino Linotype"/>
                <a:ea typeface="Calibri"/>
                <a:cs typeface="Arial"/>
              </a:rPr>
              <a:t>Amennyiben a központ vezetője a terepmunka végzését elrendeli, úgy annak minden – </a:t>
            </a:r>
            <a:r>
              <a:rPr lang="hu-HU" sz="1600" b="1" i="1" u="sng" kern="0" dirty="0">
                <a:solidFill>
                  <a:srgbClr val="004080">
                    <a:lumMod val="75000"/>
                  </a:srgbClr>
                </a:solidFill>
                <a:latin typeface="Palatino Linotype"/>
                <a:ea typeface="Calibri"/>
                <a:cs typeface="Arial"/>
              </a:rPr>
              <a:t>munkajogi, szakmai, utazási, személyi biztonsági - feltételét köteles biztosítani</a:t>
            </a:r>
            <a:r>
              <a:rPr lang="hu-HU" sz="1600" b="1" i="1" kern="0" dirty="0">
                <a:solidFill>
                  <a:srgbClr val="004080">
                    <a:lumMod val="75000"/>
                  </a:srgbClr>
                </a:solidFill>
                <a:latin typeface="Palatino Linotype"/>
                <a:ea typeface="Calibri"/>
                <a:cs typeface="Arial"/>
              </a:rPr>
              <a:t>. Természetesen a munkajogi, szakmai feltételek biztosítása ugyanúgy kötelező, ha a vezető telefonos segítségnyújtást rendel el.</a:t>
            </a:r>
            <a:endParaRPr lang="hu-HU" sz="1100" kern="0" dirty="0">
              <a:solidFill>
                <a:srgbClr val="004080">
                  <a:lumMod val="75000"/>
                </a:srgbClr>
              </a:solidFill>
              <a:ea typeface="Times New Roman"/>
              <a:cs typeface="Times New Roman"/>
            </a:endParaRPr>
          </a:p>
          <a:p>
            <a:endParaRPr lang="hu-HU" dirty="0"/>
          </a:p>
        </p:txBody>
      </p:sp>
      <p:pic>
        <p:nvPicPr>
          <p:cNvPr id="4" name="Kép 3">
            <a:extLst>
              <a:ext uri="{FF2B5EF4-FFF2-40B4-BE49-F238E27FC236}">
                <a16:creationId xmlns:a16="http://schemas.microsoft.com/office/drawing/2014/main" xmlns="" id="{128BE320-9013-4860-A71B-56FB253BDB6B}"/>
              </a:ext>
            </a:extLst>
          </p:cNvPr>
          <p:cNvPicPr>
            <a:picLocks noChangeAspect="1"/>
          </p:cNvPicPr>
          <p:nvPr/>
        </p:nvPicPr>
        <p:blipFill>
          <a:blip r:embed="rId2"/>
          <a:stretch>
            <a:fillRect/>
          </a:stretch>
        </p:blipFill>
        <p:spPr>
          <a:xfrm>
            <a:off x="10240041" y="5709901"/>
            <a:ext cx="1524132" cy="938865"/>
          </a:xfrm>
          <a:prstGeom prst="rect">
            <a:avLst/>
          </a:prstGeom>
        </p:spPr>
      </p:pic>
    </p:spTree>
    <p:extLst>
      <p:ext uri="{BB962C8B-B14F-4D97-AF65-F5344CB8AC3E}">
        <p14:creationId xmlns:p14="http://schemas.microsoft.com/office/powerpoint/2010/main" val="278912731"/>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00B050"/>
            </a:gs>
            <a:gs pos="74000">
              <a:schemeClr val="accent1">
                <a:lumMod val="45000"/>
                <a:lumOff val="55000"/>
              </a:schemeClr>
            </a:gs>
            <a:gs pos="83000">
              <a:schemeClr val="accent1">
                <a:lumMod val="45000"/>
                <a:lumOff val="55000"/>
              </a:schemeClr>
            </a:gs>
            <a:gs pos="100000">
              <a:schemeClr val="accent1">
                <a:lumMod val="30000"/>
                <a:lumOff val="70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xmlns="" id="{A04E853B-76B4-4669-850E-88EAC0889AA2}"/>
              </a:ext>
            </a:extLst>
          </p:cNvPr>
          <p:cNvSpPr>
            <a:spLocks noGrp="1"/>
          </p:cNvSpPr>
          <p:nvPr>
            <p:ph type="ctrTitle"/>
          </p:nvPr>
        </p:nvSpPr>
        <p:spPr>
          <a:xfrm>
            <a:off x="808892" y="386862"/>
            <a:ext cx="9859108" cy="1063869"/>
          </a:xfrm>
        </p:spPr>
        <p:txBody>
          <a:bodyPr/>
          <a:lstStyle/>
          <a:p>
            <a:r>
              <a:rPr lang="hu-HU" sz="3200" b="1" kern="0" dirty="0">
                <a:solidFill>
                  <a:srgbClr val="004080">
                    <a:lumMod val="75000"/>
                  </a:srgbClr>
                </a:solidFill>
                <a:latin typeface="Palatino Linotype" panose="02040502050505030304" pitchFamily="18" charset="0"/>
              </a:rPr>
              <a:t>A gyermekvédelmi jelzőrendszeri készenléti szolgáltatás célja</a:t>
            </a:r>
            <a:endParaRPr lang="hu-HU" dirty="0"/>
          </a:p>
        </p:txBody>
      </p:sp>
      <p:sp>
        <p:nvSpPr>
          <p:cNvPr id="3" name="Alcím 2">
            <a:extLst>
              <a:ext uri="{FF2B5EF4-FFF2-40B4-BE49-F238E27FC236}">
                <a16:creationId xmlns:a16="http://schemas.microsoft.com/office/drawing/2014/main" xmlns="" id="{A6C13C7D-BB49-466A-A299-CC470FBDE7AD}"/>
              </a:ext>
            </a:extLst>
          </p:cNvPr>
          <p:cNvSpPr>
            <a:spLocks noGrp="1"/>
          </p:cNvSpPr>
          <p:nvPr>
            <p:ph type="subTitle" idx="1"/>
          </p:nvPr>
        </p:nvSpPr>
        <p:spPr>
          <a:xfrm>
            <a:off x="808892" y="1714499"/>
            <a:ext cx="9859108" cy="4440115"/>
          </a:xfrm>
        </p:spPr>
        <p:txBody>
          <a:bodyPr/>
          <a:lstStyle/>
          <a:p>
            <a:pPr lvl="0" algn="just" fontAlgn="base">
              <a:lnSpc>
                <a:spcPct val="100000"/>
              </a:lnSpc>
              <a:spcBef>
                <a:spcPct val="20000"/>
              </a:spcBef>
              <a:spcAft>
                <a:spcPct val="0"/>
              </a:spcAft>
            </a:pPr>
            <a:endParaRPr lang="hu-HU" sz="1600" b="1" kern="0" dirty="0">
              <a:solidFill>
                <a:srgbClr val="004080">
                  <a:lumMod val="75000"/>
                </a:srgbClr>
              </a:solidFill>
              <a:latin typeface="Palatino Linotype" panose="02040502050505030304" pitchFamily="18" charset="0"/>
            </a:endParaRPr>
          </a:p>
          <a:p>
            <a:pPr lvl="0" algn="just" fontAlgn="base">
              <a:lnSpc>
                <a:spcPct val="100000"/>
              </a:lnSpc>
              <a:spcBef>
                <a:spcPct val="20000"/>
              </a:spcBef>
              <a:spcAft>
                <a:spcPct val="0"/>
              </a:spcAft>
            </a:pPr>
            <a:r>
              <a:rPr lang="hu-HU" sz="1600" b="1" kern="0" dirty="0">
                <a:solidFill>
                  <a:srgbClr val="004080">
                    <a:lumMod val="75000"/>
                  </a:srgbClr>
                </a:solidFill>
                <a:latin typeface="Palatino Linotype" panose="02040502050505030304" pitchFamily="18" charset="0"/>
              </a:rPr>
              <a:t>A készenléti szolgáltatás akut, azonnali külső beavatkozást igénylő esetekben segítséget nyújt az intézkedésre jogosult szervek/hatóság mozgósítása tekintetében (pl.: rendőrség felhívása, mentők értesítése), így biztosítva a hívó részére a segítségnyújtást.</a:t>
            </a:r>
          </a:p>
          <a:p>
            <a:pPr lvl="0" algn="just" fontAlgn="base">
              <a:lnSpc>
                <a:spcPct val="100000"/>
              </a:lnSpc>
              <a:spcBef>
                <a:spcPct val="20000"/>
              </a:spcBef>
              <a:spcAft>
                <a:spcPct val="0"/>
              </a:spcAft>
            </a:pPr>
            <a:endParaRPr lang="hu-HU" sz="1600" kern="0" dirty="0">
              <a:solidFill>
                <a:srgbClr val="004080">
                  <a:lumMod val="75000"/>
                </a:srgbClr>
              </a:solidFill>
              <a:latin typeface="Palatino Linotype" panose="02040502050505030304" pitchFamily="18" charset="0"/>
            </a:endParaRPr>
          </a:p>
          <a:p>
            <a:pPr lvl="0" algn="just" fontAlgn="base">
              <a:lnSpc>
                <a:spcPct val="100000"/>
              </a:lnSpc>
              <a:spcBef>
                <a:spcPct val="20000"/>
              </a:spcBef>
              <a:spcAft>
                <a:spcPct val="0"/>
              </a:spcAft>
            </a:pPr>
            <a:r>
              <a:rPr lang="hu-HU" sz="1600" b="1" kern="0" dirty="0">
                <a:solidFill>
                  <a:srgbClr val="004080">
                    <a:lumMod val="75000"/>
                  </a:srgbClr>
                </a:solidFill>
                <a:latin typeface="Palatino Linotype" panose="02040502050505030304" pitchFamily="18" charset="0"/>
              </a:rPr>
              <a:t>Azonnal elvégzendő feladatok: </a:t>
            </a:r>
            <a:r>
              <a:rPr lang="hu-HU" sz="1600" kern="0" dirty="0">
                <a:solidFill>
                  <a:srgbClr val="004080">
                    <a:lumMod val="75000"/>
                  </a:srgbClr>
                </a:solidFill>
                <a:latin typeface="Palatino Linotype" panose="02040502050505030304" pitchFamily="18" charset="0"/>
              </a:rPr>
              <a:t>A krízisek azonnali elhárítása, a tájékoztatás azonnali megadása a hívó fél részére, azonnali tanácsadás, továbbá az intézkedésre jogosult szervek/hatóság mozgósítása a problémák elhárítására.</a:t>
            </a:r>
          </a:p>
          <a:p>
            <a:pPr lvl="0" algn="just" fontAlgn="base">
              <a:lnSpc>
                <a:spcPct val="100000"/>
              </a:lnSpc>
              <a:spcBef>
                <a:spcPct val="20000"/>
              </a:spcBef>
              <a:spcAft>
                <a:spcPct val="0"/>
              </a:spcAft>
            </a:pPr>
            <a:endParaRPr lang="hu-HU" sz="1600" kern="0" dirty="0">
              <a:solidFill>
                <a:srgbClr val="004080">
                  <a:lumMod val="75000"/>
                </a:srgbClr>
              </a:solidFill>
              <a:latin typeface="Palatino Linotype" panose="02040502050505030304" pitchFamily="18" charset="0"/>
            </a:endParaRPr>
          </a:p>
          <a:p>
            <a:pPr lvl="0" algn="just" fontAlgn="base">
              <a:lnSpc>
                <a:spcPct val="100000"/>
              </a:lnSpc>
              <a:spcBef>
                <a:spcPct val="20000"/>
              </a:spcBef>
              <a:spcAft>
                <a:spcPct val="0"/>
              </a:spcAft>
            </a:pPr>
            <a:r>
              <a:rPr lang="hu-HU" sz="1600" b="1" kern="0" dirty="0">
                <a:solidFill>
                  <a:srgbClr val="004080">
                    <a:lumMod val="75000"/>
                  </a:srgbClr>
                </a:solidFill>
                <a:latin typeface="Palatino Linotype" panose="02040502050505030304" pitchFamily="18" charset="0"/>
              </a:rPr>
              <a:t>A hívást követő feladatok: </a:t>
            </a:r>
            <a:r>
              <a:rPr lang="hu-HU" sz="1600" kern="0" dirty="0">
                <a:solidFill>
                  <a:srgbClr val="004080">
                    <a:lumMod val="75000"/>
                  </a:srgbClr>
                </a:solidFill>
                <a:latin typeface="Palatino Linotype" panose="02040502050505030304" pitchFamily="18" charset="0"/>
              </a:rPr>
              <a:t>A probléma és a megtett intézkedésekről a család- és gyermekjóléti szolgálat felé történő jelzéssel, általuk a jelzőrendszer mozgósításával, állandó segítségnyújtás biztosítása a családok, egyének életében felmerülő problémák megoldására. A gyermekvédelmi észlelő- és jelzőrendszer működtetése kapcsán a gyermek bántalmazásának felismerésére és megszüntetésére irányuló szektorsemleges egységes elvek és módszertan című módszertani útmutatóban foglalt jelzések esetében az útmutatóban meghatározottan a gyámhatóság/rendőrség értesítése az illetékes család- és gyermekjóléti szolgálat/központ megkeresése mellett.</a:t>
            </a:r>
          </a:p>
          <a:p>
            <a:endParaRPr lang="hu-HU" dirty="0"/>
          </a:p>
        </p:txBody>
      </p:sp>
      <p:pic>
        <p:nvPicPr>
          <p:cNvPr id="4" name="Kép 3">
            <a:extLst>
              <a:ext uri="{FF2B5EF4-FFF2-40B4-BE49-F238E27FC236}">
                <a16:creationId xmlns:a16="http://schemas.microsoft.com/office/drawing/2014/main" xmlns="" id="{55E61ABA-114A-40C7-8562-238BE2AEA4B2}"/>
              </a:ext>
            </a:extLst>
          </p:cNvPr>
          <p:cNvPicPr>
            <a:picLocks noChangeAspect="1"/>
          </p:cNvPicPr>
          <p:nvPr/>
        </p:nvPicPr>
        <p:blipFill>
          <a:blip r:embed="rId2"/>
          <a:stretch>
            <a:fillRect/>
          </a:stretch>
        </p:blipFill>
        <p:spPr>
          <a:xfrm>
            <a:off x="10266418" y="5667598"/>
            <a:ext cx="1524132" cy="938865"/>
          </a:xfrm>
          <a:prstGeom prst="rect">
            <a:avLst/>
          </a:prstGeom>
        </p:spPr>
      </p:pic>
    </p:spTree>
    <p:extLst>
      <p:ext uri="{BB962C8B-B14F-4D97-AF65-F5344CB8AC3E}">
        <p14:creationId xmlns:p14="http://schemas.microsoft.com/office/powerpoint/2010/main" val="1546243705"/>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00B050"/>
            </a:gs>
            <a:gs pos="74000">
              <a:schemeClr val="accent1">
                <a:lumMod val="45000"/>
                <a:lumOff val="55000"/>
              </a:schemeClr>
            </a:gs>
            <a:gs pos="83000">
              <a:schemeClr val="accent1">
                <a:lumMod val="45000"/>
                <a:lumOff val="55000"/>
              </a:schemeClr>
            </a:gs>
            <a:gs pos="100000">
              <a:schemeClr val="accent1">
                <a:lumMod val="30000"/>
                <a:lumOff val="70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xmlns="" id="{A04E853B-76B4-4669-850E-88EAC0889AA2}"/>
              </a:ext>
            </a:extLst>
          </p:cNvPr>
          <p:cNvSpPr>
            <a:spLocks noGrp="1"/>
          </p:cNvSpPr>
          <p:nvPr>
            <p:ph type="ctrTitle"/>
          </p:nvPr>
        </p:nvSpPr>
        <p:spPr>
          <a:xfrm>
            <a:off x="931985" y="226818"/>
            <a:ext cx="9736015" cy="1048067"/>
          </a:xfrm>
        </p:spPr>
        <p:txBody>
          <a:bodyPr/>
          <a:lstStyle/>
          <a:p>
            <a:r>
              <a:rPr lang="hu-HU" sz="3200" b="1" kern="0" dirty="0">
                <a:solidFill>
                  <a:srgbClr val="004080">
                    <a:lumMod val="75000"/>
                  </a:srgbClr>
                </a:solidFill>
                <a:latin typeface="Palatino Linotype" panose="02040502050505030304" pitchFamily="18" charset="0"/>
              </a:rPr>
              <a:t>Készenléti munkatárs általános teendői hívás esetén</a:t>
            </a:r>
            <a:endParaRPr lang="hu-HU" dirty="0"/>
          </a:p>
        </p:txBody>
      </p:sp>
      <p:sp>
        <p:nvSpPr>
          <p:cNvPr id="3" name="Alcím 2">
            <a:extLst>
              <a:ext uri="{FF2B5EF4-FFF2-40B4-BE49-F238E27FC236}">
                <a16:creationId xmlns:a16="http://schemas.microsoft.com/office/drawing/2014/main" xmlns="" id="{A6C13C7D-BB49-466A-A299-CC470FBDE7AD}"/>
              </a:ext>
            </a:extLst>
          </p:cNvPr>
          <p:cNvSpPr>
            <a:spLocks noGrp="1"/>
          </p:cNvSpPr>
          <p:nvPr>
            <p:ph type="subTitle" idx="1"/>
          </p:nvPr>
        </p:nvSpPr>
        <p:spPr>
          <a:xfrm>
            <a:off x="931984" y="1538654"/>
            <a:ext cx="9736016" cy="4343400"/>
          </a:xfrm>
        </p:spPr>
        <p:txBody>
          <a:bodyPr/>
          <a:lstStyle/>
          <a:p>
            <a:pPr lvl="0" algn="just" fontAlgn="base">
              <a:lnSpc>
                <a:spcPct val="115000"/>
              </a:lnSpc>
              <a:spcBef>
                <a:spcPts val="500"/>
              </a:spcBef>
            </a:pPr>
            <a:r>
              <a:rPr lang="hu-HU" kern="0" dirty="0">
                <a:solidFill>
                  <a:srgbClr val="004080">
                    <a:lumMod val="75000"/>
                  </a:srgbClr>
                </a:solidFill>
                <a:latin typeface="Palatino Linotype"/>
                <a:ea typeface="Calibri"/>
                <a:cs typeface="Arial"/>
              </a:rPr>
              <a:t>A készenléti munkatárs a hívás érkezésekor, az adatvédelmi szabályok ismertetését és a hívó státuszának beazonosítását követően az alább ismertetett négy féle eljárási formák alapján jár el.</a:t>
            </a:r>
            <a:endParaRPr lang="hu-HU" kern="0" dirty="0">
              <a:solidFill>
                <a:srgbClr val="004080">
                  <a:lumMod val="75000"/>
                </a:srgbClr>
              </a:solidFill>
              <a:ea typeface="Times New Roman"/>
              <a:cs typeface="Times New Roman"/>
            </a:endParaRPr>
          </a:p>
          <a:p>
            <a:pPr lvl="0" algn="just" fontAlgn="base">
              <a:lnSpc>
                <a:spcPct val="115000"/>
              </a:lnSpc>
              <a:spcBef>
                <a:spcPts val="500"/>
              </a:spcBef>
            </a:pPr>
            <a:r>
              <a:rPr lang="hu-HU" kern="0" dirty="0">
                <a:solidFill>
                  <a:srgbClr val="004080">
                    <a:lumMod val="75000"/>
                  </a:srgbClr>
                </a:solidFill>
                <a:latin typeface="Palatino Linotype"/>
                <a:ea typeface="Calibri"/>
                <a:cs typeface="Arial"/>
              </a:rPr>
              <a:t> </a:t>
            </a:r>
            <a:endParaRPr lang="hu-HU" kern="0" dirty="0">
              <a:solidFill>
                <a:srgbClr val="004080">
                  <a:lumMod val="75000"/>
                </a:srgbClr>
              </a:solidFill>
              <a:ea typeface="Times New Roman"/>
              <a:cs typeface="Times New Roman"/>
            </a:endParaRPr>
          </a:p>
          <a:p>
            <a:pPr marL="114300" lvl="0" algn="l" fontAlgn="base">
              <a:lnSpc>
                <a:spcPct val="100000"/>
              </a:lnSpc>
              <a:spcBef>
                <a:spcPct val="20000"/>
              </a:spcBef>
            </a:pPr>
            <a:r>
              <a:rPr lang="hu-HU" b="1" kern="0" dirty="0">
                <a:solidFill>
                  <a:srgbClr val="004080">
                    <a:lumMod val="75000"/>
                  </a:srgbClr>
                </a:solidFill>
                <a:latin typeface="Palatino Linotype"/>
                <a:ea typeface="Calibri"/>
                <a:cs typeface="Arial"/>
              </a:rPr>
              <a:t>Hívás fogadása /hívás érkezhet/</a:t>
            </a:r>
            <a:endParaRPr lang="hu-HU" b="1" kern="0" dirty="0">
              <a:solidFill>
                <a:srgbClr val="004080">
                  <a:lumMod val="75000"/>
                </a:srgbClr>
              </a:solidFill>
              <a:latin typeface="Palatino Linotype" panose="02040502050505030304" pitchFamily="18" charset="0"/>
            </a:endParaRPr>
          </a:p>
          <a:p>
            <a:pPr marL="342900" lvl="0" indent="-342900" algn="l" fontAlgn="base">
              <a:lnSpc>
                <a:spcPct val="100000"/>
              </a:lnSpc>
              <a:spcBef>
                <a:spcPct val="20000"/>
              </a:spcBef>
              <a:buFont typeface="Wingdings"/>
              <a:buChar char=""/>
            </a:pPr>
            <a:r>
              <a:rPr lang="hu-HU" kern="0" dirty="0">
                <a:solidFill>
                  <a:srgbClr val="004080">
                    <a:lumMod val="75000"/>
                  </a:srgbClr>
                </a:solidFill>
                <a:latin typeface="Palatino Linotype"/>
                <a:ea typeface="Calibri"/>
                <a:cs typeface="Arial"/>
              </a:rPr>
              <a:t>Egyén saját ügyben</a:t>
            </a:r>
            <a:endParaRPr lang="hu-HU" kern="0" dirty="0">
              <a:solidFill>
                <a:srgbClr val="004080">
                  <a:lumMod val="75000"/>
                </a:srgbClr>
              </a:solidFill>
              <a:latin typeface="Palatino Linotype" panose="02040502050505030304" pitchFamily="18" charset="0"/>
            </a:endParaRPr>
          </a:p>
          <a:p>
            <a:pPr marL="342900" lvl="0" indent="-342900" algn="l" fontAlgn="base">
              <a:lnSpc>
                <a:spcPct val="100000"/>
              </a:lnSpc>
              <a:spcBef>
                <a:spcPct val="20000"/>
              </a:spcBef>
              <a:buFont typeface="Wingdings"/>
              <a:buChar char=""/>
            </a:pPr>
            <a:r>
              <a:rPr lang="hu-HU" kern="0" dirty="0">
                <a:solidFill>
                  <a:srgbClr val="004080">
                    <a:lumMod val="75000"/>
                  </a:srgbClr>
                </a:solidFill>
                <a:latin typeface="Palatino Linotype"/>
                <a:ea typeface="Calibri"/>
                <a:cs typeface="Arial"/>
              </a:rPr>
              <a:t>Magánszemély jelzése veszélyeztetett személy ügyében</a:t>
            </a:r>
            <a:endParaRPr lang="hu-HU" kern="0" dirty="0">
              <a:solidFill>
                <a:srgbClr val="004080">
                  <a:lumMod val="75000"/>
                </a:srgbClr>
              </a:solidFill>
              <a:latin typeface="Palatino Linotype" panose="02040502050505030304" pitchFamily="18" charset="0"/>
            </a:endParaRPr>
          </a:p>
          <a:p>
            <a:pPr marL="342900" lvl="0" indent="-342900" algn="l" fontAlgn="base">
              <a:lnSpc>
                <a:spcPct val="100000"/>
              </a:lnSpc>
              <a:spcBef>
                <a:spcPct val="20000"/>
              </a:spcBef>
              <a:buFont typeface="Wingdings"/>
              <a:buChar char=""/>
            </a:pPr>
            <a:r>
              <a:rPr lang="hu-HU" kern="0" dirty="0">
                <a:solidFill>
                  <a:srgbClr val="004080">
                    <a:lumMod val="75000"/>
                  </a:srgbClr>
                </a:solidFill>
                <a:latin typeface="Palatino Linotype"/>
                <a:ea typeface="Calibri"/>
                <a:cs typeface="Arial"/>
              </a:rPr>
              <a:t>Jelzőrendszeri tag</a:t>
            </a:r>
            <a:endParaRPr lang="hu-HU" kern="0" dirty="0">
              <a:solidFill>
                <a:srgbClr val="004080">
                  <a:lumMod val="75000"/>
                </a:srgbClr>
              </a:solidFill>
              <a:latin typeface="Palatino Linotype" panose="02040502050505030304" pitchFamily="18" charset="0"/>
            </a:endParaRPr>
          </a:p>
          <a:p>
            <a:pPr marL="342900" lvl="0" indent="-342900" algn="l" fontAlgn="base">
              <a:lnSpc>
                <a:spcPct val="100000"/>
              </a:lnSpc>
              <a:spcBef>
                <a:spcPct val="20000"/>
              </a:spcBef>
              <a:buFont typeface="Wingdings"/>
              <a:buChar char=""/>
            </a:pPr>
            <a:r>
              <a:rPr lang="hu-HU" kern="0" dirty="0">
                <a:solidFill>
                  <a:srgbClr val="004080">
                    <a:lumMod val="75000"/>
                  </a:srgbClr>
                </a:solidFill>
                <a:latin typeface="Palatino Linotype"/>
                <a:ea typeface="Calibri"/>
                <a:cs typeface="Arial"/>
              </a:rPr>
              <a:t>Gyermekvédő hívószám</a:t>
            </a:r>
            <a:endParaRPr lang="hu-HU" kern="0" dirty="0">
              <a:solidFill>
                <a:srgbClr val="004080">
                  <a:lumMod val="75000"/>
                </a:srgbClr>
              </a:solidFill>
              <a:latin typeface="Palatino Linotype" panose="02040502050505030304" pitchFamily="18" charset="0"/>
            </a:endParaRPr>
          </a:p>
          <a:p>
            <a:endParaRPr lang="hu-HU" dirty="0"/>
          </a:p>
        </p:txBody>
      </p:sp>
      <p:pic>
        <p:nvPicPr>
          <p:cNvPr id="4" name="Kép 3">
            <a:extLst>
              <a:ext uri="{FF2B5EF4-FFF2-40B4-BE49-F238E27FC236}">
                <a16:creationId xmlns:a16="http://schemas.microsoft.com/office/drawing/2014/main" xmlns="" id="{E687D657-8054-442D-9DB0-383FF893B8CD}"/>
              </a:ext>
            </a:extLst>
          </p:cNvPr>
          <p:cNvPicPr>
            <a:picLocks noChangeAspect="1"/>
          </p:cNvPicPr>
          <p:nvPr/>
        </p:nvPicPr>
        <p:blipFill>
          <a:blip r:embed="rId2"/>
          <a:stretch>
            <a:fillRect/>
          </a:stretch>
        </p:blipFill>
        <p:spPr>
          <a:xfrm>
            <a:off x="10187288" y="5692317"/>
            <a:ext cx="1524132" cy="938865"/>
          </a:xfrm>
          <a:prstGeom prst="rect">
            <a:avLst/>
          </a:prstGeom>
        </p:spPr>
      </p:pic>
    </p:spTree>
    <p:extLst>
      <p:ext uri="{BB962C8B-B14F-4D97-AF65-F5344CB8AC3E}">
        <p14:creationId xmlns:p14="http://schemas.microsoft.com/office/powerpoint/2010/main" val="787698589"/>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Office-té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TM02900688[[fn=Dimenzió]]</Template>
  <TotalTime>51</TotalTime>
  <Words>1138</Words>
  <Application>Microsoft Office PowerPoint</Application>
  <PresentationFormat>Szélesvásznú</PresentationFormat>
  <Paragraphs>93</Paragraphs>
  <Slides>19</Slides>
  <Notes>0</Notes>
  <HiddenSlides>0</HiddenSlides>
  <MMClips>0</MMClips>
  <ScaleCrop>false</ScaleCrop>
  <HeadingPairs>
    <vt:vector size="6" baseType="variant">
      <vt:variant>
        <vt:lpstr>Használt betűtípusok</vt:lpstr>
      </vt:variant>
      <vt:variant>
        <vt:i4>8</vt:i4>
      </vt:variant>
      <vt:variant>
        <vt:lpstr>Téma</vt:lpstr>
      </vt:variant>
      <vt:variant>
        <vt:i4>1</vt:i4>
      </vt:variant>
      <vt:variant>
        <vt:lpstr>Diacímek</vt:lpstr>
      </vt:variant>
      <vt:variant>
        <vt:i4>19</vt:i4>
      </vt:variant>
    </vt:vector>
  </HeadingPairs>
  <TitlesOfParts>
    <vt:vector size="28" baseType="lpstr">
      <vt:lpstr>Arial</vt:lpstr>
      <vt:lpstr>Calibri</vt:lpstr>
      <vt:lpstr>Calibri Light</vt:lpstr>
      <vt:lpstr>Palatino Linotype</vt:lpstr>
      <vt:lpstr>Symbol</vt:lpstr>
      <vt:lpstr>Times New Roman</vt:lpstr>
      <vt:lpstr>Wingdings</vt:lpstr>
      <vt:lpstr>Wingdings 2</vt:lpstr>
      <vt:lpstr>HDOfficeLightV0</vt:lpstr>
      <vt:lpstr>PowerPoint bemutató</vt:lpstr>
      <vt:lpstr>PowerPoint bemutató</vt:lpstr>
      <vt:lpstr>A gyermekvédelmi jelzőrendszeri készenléti szolgálat jogszabályi háttere</vt:lpstr>
      <vt:lpstr>A gyermekvédelmi jelzőrendszeri készenléti szolgálat jogszabályi háttere</vt:lpstr>
      <vt:lpstr>A gyermekvédelmi jelzőrendszeri készenléti szolgáltatás elhelyezése négy szintű jelzőrendszerben</vt:lpstr>
      <vt:lpstr>A gyermekvédelmi jelzőrendszeri készenléti szolgáltatás célja</vt:lpstr>
      <vt:lpstr>A gyermekvédelmi jelzőrendszeri készenléti szolgáltatás célja</vt:lpstr>
      <vt:lpstr>A gyermekvédelmi jelzőrendszeri készenléti szolgáltatás célja</vt:lpstr>
      <vt:lpstr>Készenléti munkatárs általános teendői hívás esetén</vt:lpstr>
      <vt:lpstr>A hívó saját részre kér segítséget</vt:lpstr>
      <vt:lpstr>A hívó más számára kér segítséget</vt:lpstr>
      <vt:lpstr>A hívó jelzőrendszeri tag</vt:lpstr>
      <vt:lpstr>A hívó a Gyermekvédő Hívószám munkatársa </vt:lpstr>
      <vt:lpstr>Készenléti szolgálathoz érkezett hívást, segítő beavatkozást követő teendők</vt:lpstr>
      <vt:lpstr>A gyermekvédelmi jelzőrendszeri készenléti szolgáltatás adminisztrációja</vt:lpstr>
      <vt:lpstr>A gyermekvédelmi jelzőrendszeri készenléti szolgáltatás működési keretei</vt:lpstr>
      <vt:lpstr>A gyermekvédelmi jelzőrendszeri készenléti szolgáltatás működési keretei</vt:lpstr>
      <vt:lpstr>A készenléti szolgáltatás biztosításának munkajogi szabályozása </vt:lpstr>
      <vt:lpstr>PowerPoint bemutató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PowerPoint-bemutató</dc:title>
  <dc:creator>Bulyáki Tünde</dc:creator>
  <cp:lastModifiedBy>Gál Antal</cp:lastModifiedBy>
  <cp:revision>13</cp:revision>
  <dcterms:created xsi:type="dcterms:W3CDTF">2019-03-10T15:00:56Z</dcterms:created>
  <dcterms:modified xsi:type="dcterms:W3CDTF">2019-03-20T08:52:32Z</dcterms:modified>
</cp:coreProperties>
</file>